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Lst>
  <p:notesMasterIdLst>
    <p:notesMasterId r:id="rId55"/>
  </p:notesMasterIdLst>
  <p:handoutMasterIdLst>
    <p:handoutMasterId r:id="rId56"/>
  </p:handoutMasterIdLst>
  <p:sldIdLst>
    <p:sldId id="295" r:id="rId5"/>
    <p:sldId id="917" r:id="rId6"/>
    <p:sldId id="918" r:id="rId7"/>
    <p:sldId id="919" r:id="rId8"/>
    <p:sldId id="916" r:id="rId9"/>
    <p:sldId id="920" r:id="rId10"/>
    <p:sldId id="921" r:id="rId11"/>
    <p:sldId id="923" r:id="rId12"/>
    <p:sldId id="922" r:id="rId13"/>
    <p:sldId id="924" r:id="rId14"/>
    <p:sldId id="926" r:id="rId15"/>
    <p:sldId id="927" r:id="rId16"/>
    <p:sldId id="929" r:id="rId17"/>
    <p:sldId id="930" r:id="rId18"/>
    <p:sldId id="932" r:id="rId19"/>
    <p:sldId id="931" r:id="rId20"/>
    <p:sldId id="935" r:id="rId21"/>
    <p:sldId id="933" r:id="rId22"/>
    <p:sldId id="936" r:id="rId23"/>
    <p:sldId id="937" r:id="rId24"/>
    <p:sldId id="938" r:id="rId25"/>
    <p:sldId id="939" r:id="rId26"/>
    <p:sldId id="940" r:id="rId27"/>
    <p:sldId id="941" r:id="rId28"/>
    <p:sldId id="942" r:id="rId29"/>
    <p:sldId id="952" r:id="rId30"/>
    <p:sldId id="943" r:id="rId31"/>
    <p:sldId id="944" r:id="rId32"/>
    <p:sldId id="945" r:id="rId33"/>
    <p:sldId id="946" r:id="rId34"/>
    <p:sldId id="953" r:id="rId35"/>
    <p:sldId id="970" r:id="rId36"/>
    <p:sldId id="971" r:id="rId37"/>
    <p:sldId id="972" r:id="rId38"/>
    <p:sldId id="973" r:id="rId39"/>
    <p:sldId id="949" r:id="rId40"/>
    <p:sldId id="954" r:id="rId41"/>
    <p:sldId id="957" r:id="rId42"/>
    <p:sldId id="958" r:id="rId43"/>
    <p:sldId id="959" r:id="rId44"/>
    <p:sldId id="960" r:id="rId45"/>
    <p:sldId id="961" r:id="rId46"/>
    <p:sldId id="963" r:id="rId47"/>
    <p:sldId id="964" r:id="rId48"/>
    <p:sldId id="962" r:id="rId49"/>
    <p:sldId id="966" r:id="rId50"/>
    <p:sldId id="965" r:id="rId51"/>
    <p:sldId id="956" r:id="rId52"/>
    <p:sldId id="967" r:id="rId53"/>
    <p:sldId id="969" r:id="rId5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943B"/>
    <a:srgbClr val="9C42E6"/>
    <a:srgbClr val="F1C283"/>
    <a:srgbClr val="FFCD2D"/>
    <a:srgbClr val="CE7E5A"/>
    <a:srgbClr val="CF6A3D"/>
    <a:srgbClr val="F8F57B"/>
    <a:srgbClr val="D5B953"/>
    <a:srgbClr val="B87DF3"/>
    <a:srgbClr val="F4A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0" autoAdjust="0"/>
    <p:restoredTop sz="94622" autoAdjust="0"/>
  </p:normalViewPr>
  <p:slideViewPr>
    <p:cSldViewPr snapToObjects="1">
      <p:cViewPr varScale="1">
        <p:scale>
          <a:sx n="74" d="100"/>
          <a:sy n="74" d="100"/>
        </p:scale>
        <p:origin x="-822" y="-108"/>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59" d="100"/>
          <a:sy n="59" d="100"/>
        </p:scale>
        <p:origin x="-254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colorful3" csCatId="colorful" phldr="1"/>
      <dgm:spPr/>
      <dgm:t>
        <a:bodyPr/>
        <a:lstStyle/>
        <a:p>
          <a:endParaRPr lang="en-US"/>
        </a:p>
      </dgm:t>
    </dgm:pt>
    <dgm:pt modelId="{E92739AC-F107-4BAE-A129-3014333089C8}">
      <dgm:prSet phldrT="[Text]"/>
      <dgm:spPr/>
      <dgm:t>
        <a:bodyPr/>
        <a:lstStyle/>
        <a:p>
          <a:r>
            <a:rPr lang="en-US" dirty="0" smtClean="0"/>
            <a:t>C</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3E2BC138-7148-457B-B090-4C301BE2383E}">
      <dgm:prSet phldrT="[Text]"/>
      <dgm:spPr/>
      <dgm:t>
        <a:bodyPr/>
        <a:lstStyle/>
        <a:p>
          <a:r>
            <a:rPr lang="en-US" dirty="0" smtClean="0"/>
            <a:t>SMT2</a:t>
          </a:r>
          <a:endParaRPr lang="en-US" dirty="0"/>
        </a:p>
      </dgm:t>
    </dgm:pt>
    <dgm:pt modelId="{0610A8AC-2C1E-4844-96E9-6044A189C9A8}" type="parTrans" cxnId="{A9EB43F9-BE05-4892-BB44-C38868574924}">
      <dgm:prSet/>
      <dgm:spPr/>
      <dgm:t>
        <a:bodyPr/>
        <a:lstStyle/>
        <a:p>
          <a:endParaRPr lang="en-US"/>
        </a:p>
      </dgm:t>
    </dgm:pt>
    <dgm:pt modelId="{2DD3D833-F6D5-4266-949A-D7F3FFF9F197}" type="sibTrans" cxnId="{A9EB43F9-BE05-4892-BB44-C38868574924}">
      <dgm:prSet/>
      <dgm:spPr/>
      <dgm:t>
        <a:bodyPr/>
        <a:lstStyle/>
        <a:p>
          <a:endParaRPr lang="en-US"/>
        </a:p>
      </dgm:t>
    </dgm:pt>
    <dgm:pt modelId="{C52649D5-C45E-467B-B1BF-5360A5D581DC}">
      <dgm:prSet phldrT="[Text]"/>
      <dgm:spPr/>
      <dgm:t>
        <a:bodyPr/>
        <a:lstStyle/>
        <a:p>
          <a:r>
            <a:rPr lang="en-US" dirty="0" smtClean="0"/>
            <a:t>.NET</a:t>
          </a:r>
          <a:endParaRPr lang="en-US" dirty="0"/>
        </a:p>
      </dgm:t>
    </dgm:pt>
    <dgm:pt modelId="{68E03FE4-55A9-4748-9EDA-6A5BB4BE20E6}" type="parTrans" cxnId="{7EC85A40-F61A-4C2A-9503-81DE31B5B84B}">
      <dgm:prSet/>
      <dgm:spPr/>
      <dgm:t>
        <a:bodyPr/>
        <a:lstStyle/>
        <a:p>
          <a:endParaRPr lang="en-US"/>
        </a:p>
      </dgm:t>
    </dgm:pt>
    <dgm:pt modelId="{4CAB6F9B-C17F-4BCB-9273-626AC6A5AFEE}" type="sibTrans" cxnId="{7EC85A40-F61A-4C2A-9503-81DE31B5B84B}">
      <dgm:prSet/>
      <dgm:spPr/>
      <dgm:t>
        <a:bodyPr/>
        <a:lstStyle/>
        <a:p>
          <a:endParaRPr lang="en-US"/>
        </a:p>
      </dgm:t>
    </dgm:pt>
    <dgm:pt modelId="{067D7903-C666-47FE-8FEF-3A8A96E364F1}">
      <dgm:prSet phldrT="[Text]"/>
      <dgm:spPr/>
      <dgm:t>
        <a:bodyPr/>
        <a:lstStyle/>
        <a:p>
          <a:r>
            <a:rPr lang="en-US" dirty="0" err="1" smtClean="0"/>
            <a:t>Ocaml</a:t>
          </a:r>
          <a:endParaRPr lang="en-US" dirty="0"/>
        </a:p>
      </dgm:t>
    </dgm:pt>
    <dgm:pt modelId="{30CA46E2-5CDD-4937-A8AD-9F00FBBA3ED2}" type="parTrans" cxnId="{54190922-C649-41BD-B90A-F2A0B62C88A2}">
      <dgm:prSet/>
      <dgm:spPr/>
      <dgm:t>
        <a:bodyPr/>
        <a:lstStyle/>
        <a:p>
          <a:endParaRPr lang="en-US"/>
        </a:p>
      </dgm:t>
    </dgm:pt>
    <dgm:pt modelId="{FCAAED4E-BEDC-445A-8FE3-1A8DFC1D0599}" type="sibTrans" cxnId="{54190922-C649-41BD-B90A-F2A0B62C88A2}">
      <dgm:prSet/>
      <dgm:spPr/>
      <dgm:t>
        <a:bodyPr/>
        <a:lstStyle/>
        <a:p>
          <a:endParaRPr lang="en-US"/>
        </a:p>
      </dgm:t>
    </dgm:pt>
    <dgm:pt modelId="{C05EF370-9ACD-419A-8A81-70D78AE331E0}">
      <dgm:prSet phldrT="[Text]"/>
      <dgm:spPr/>
      <dgm:t>
        <a:bodyPr/>
        <a:lstStyle/>
        <a:p>
          <a:r>
            <a:rPr lang="en-US" dirty="0" smtClean="0"/>
            <a:t>Python</a:t>
          </a:r>
          <a:endParaRPr lang="en-US" dirty="0"/>
        </a:p>
      </dgm:t>
    </dgm:pt>
    <dgm:pt modelId="{5050C613-6684-4226-8F07-7E755040664B}" type="parTrans" cxnId="{FF8BC350-47B5-41E9-99C8-1A6B32DE5EF1}">
      <dgm:prSet/>
      <dgm:spPr/>
      <dgm:t>
        <a:bodyPr/>
        <a:lstStyle/>
        <a:p>
          <a:endParaRPr lang="en-US"/>
        </a:p>
      </dgm:t>
    </dgm:pt>
    <dgm:pt modelId="{8A8BB388-B21C-4335-921A-638B8DC06E08}" type="sibTrans" cxnId="{FF8BC350-47B5-41E9-99C8-1A6B32DE5EF1}">
      <dgm:prSet/>
      <dgm:spPr/>
      <dgm:t>
        <a:bodyPr/>
        <a:lstStyle/>
        <a:p>
          <a:endParaRPr lang="en-US"/>
        </a:p>
      </dgm:t>
    </dgm:pt>
    <dgm:pt modelId="{ED449851-0EC1-459F-9358-472D7AA5B536}">
      <dgm:prSet phldrT="[Text]"/>
      <dgm:spPr/>
      <dgm:t>
        <a:bodyPr/>
        <a:lstStyle/>
        <a:p>
          <a:r>
            <a:rPr lang="en-US" dirty="0" smtClean="0"/>
            <a:t>Z3 native format</a:t>
          </a:r>
          <a:endParaRPr lang="en-US" dirty="0"/>
        </a:p>
      </dgm:t>
    </dgm:pt>
    <dgm:pt modelId="{889D172F-7ED5-4C77-A2D2-DF42854341DC}" type="parTrans" cxnId="{C7108C06-A06E-4183-97B6-D70A3ED17FC4}">
      <dgm:prSet/>
      <dgm:spPr/>
      <dgm:t>
        <a:bodyPr/>
        <a:lstStyle/>
        <a:p>
          <a:endParaRPr lang="en-US"/>
        </a:p>
      </dgm:t>
    </dgm:pt>
    <dgm:pt modelId="{1E47E046-7551-496E-B8C1-8B8870D8B7F0}" type="sibTrans" cxnId="{C7108C06-A06E-4183-97B6-D70A3ED17FC4}">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86854" custScaleY="85750" custLinFactNeighborX="4138" custLinFactNeighborY="19755"/>
      <dgm:spPr/>
      <dgm:t>
        <a:bodyPr/>
        <a:lstStyle/>
        <a:p>
          <a:endParaRPr lang="en-US"/>
        </a:p>
      </dgm:t>
    </dgm:pt>
    <dgm:pt modelId="{45B930C5-13EC-4ABE-8FCC-556726BD0356}" type="pres">
      <dgm:prSet presAssocID="{0610A8AC-2C1E-4844-96E9-6044A189C9A8}" presName="parTrans" presStyleLbl="bgSibTrans2D1" presStyleIdx="0" presStyleCnt="5"/>
      <dgm:spPr/>
      <dgm:t>
        <a:bodyPr/>
        <a:lstStyle/>
        <a:p>
          <a:endParaRPr lang="en-US"/>
        </a:p>
      </dgm:t>
    </dgm:pt>
    <dgm:pt modelId="{DDEFCC4A-D5B9-4194-B9F9-23BFA6FB955B}" type="pres">
      <dgm:prSet presAssocID="{3E2BC138-7148-457B-B090-4C301BE2383E}" presName="node" presStyleLbl="node1" presStyleIdx="0" presStyleCnt="5">
        <dgm:presLayoutVars>
          <dgm:bulletEnabled val="1"/>
        </dgm:presLayoutVars>
      </dgm:prSet>
      <dgm:spPr/>
      <dgm:t>
        <a:bodyPr/>
        <a:lstStyle/>
        <a:p>
          <a:endParaRPr lang="en-US"/>
        </a:p>
      </dgm:t>
    </dgm:pt>
    <dgm:pt modelId="{1A3B8ECA-3FD3-4821-9538-DF0E061E9F8D}" type="pres">
      <dgm:prSet presAssocID="{68E03FE4-55A9-4748-9EDA-6A5BB4BE20E6}" presName="parTrans" presStyleLbl="bgSibTrans2D1" presStyleIdx="1" presStyleCnt="5"/>
      <dgm:spPr/>
      <dgm:t>
        <a:bodyPr/>
        <a:lstStyle/>
        <a:p>
          <a:endParaRPr lang="en-US"/>
        </a:p>
      </dgm:t>
    </dgm:pt>
    <dgm:pt modelId="{48584C2C-F5E1-451C-930D-E203D80453A3}" type="pres">
      <dgm:prSet presAssocID="{C52649D5-C45E-467B-B1BF-5360A5D581DC}" presName="node" presStyleLbl="node1" presStyleIdx="1" presStyleCnt="5">
        <dgm:presLayoutVars>
          <dgm:bulletEnabled val="1"/>
        </dgm:presLayoutVars>
      </dgm:prSet>
      <dgm:spPr/>
      <dgm:t>
        <a:bodyPr/>
        <a:lstStyle/>
        <a:p>
          <a:endParaRPr lang="en-US"/>
        </a:p>
      </dgm:t>
    </dgm:pt>
    <dgm:pt modelId="{19FBC047-FF61-48E4-8BEA-3FE9529B9C76}" type="pres">
      <dgm:prSet presAssocID="{30CA46E2-5CDD-4937-A8AD-9F00FBBA3ED2}" presName="parTrans" presStyleLbl="bgSibTrans2D1" presStyleIdx="2" presStyleCnt="5"/>
      <dgm:spPr/>
      <dgm:t>
        <a:bodyPr/>
        <a:lstStyle/>
        <a:p>
          <a:endParaRPr lang="en-US"/>
        </a:p>
      </dgm:t>
    </dgm:pt>
    <dgm:pt modelId="{259573DA-7042-445F-8722-AD9D297F89E9}" type="pres">
      <dgm:prSet presAssocID="{067D7903-C666-47FE-8FEF-3A8A96E364F1}" presName="node" presStyleLbl="node1" presStyleIdx="2" presStyleCnt="5">
        <dgm:presLayoutVars>
          <dgm:bulletEnabled val="1"/>
        </dgm:presLayoutVars>
      </dgm:prSet>
      <dgm:spPr/>
      <dgm:t>
        <a:bodyPr/>
        <a:lstStyle/>
        <a:p>
          <a:endParaRPr lang="en-US"/>
        </a:p>
      </dgm:t>
    </dgm:pt>
    <dgm:pt modelId="{5F8F994E-3BB5-4529-8C08-F299A9A35929}" type="pres">
      <dgm:prSet presAssocID="{889D172F-7ED5-4C77-A2D2-DF42854341DC}" presName="parTrans" presStyleLbl="bgSibTrans2D1" presStyleIdx="3" presStyleCnt="5"/>
      <dgm:spPr/>
      <dgm:t>
        <a:bodyPr/>
        <a:lstStyle/>
        <a:p>
          <a:endParaRPr lang="en-US"/>
        </a:p>
      </dgm:t>
    </dgm:pt>
    <dgm:pt modelId="{6BE2DCE5-E390-437D-AFA3-5BA9B9A39BFD}" type="pres">
      <dgm:prSet presAssocID="{ED449851-0EC1-459F-9358-472D7AA5B536}" presName="node" presStyleLbl="node1" presStyleIdx="3" presStyleCnt="5">
        <dgm:presLayoutVars>
          <dgm:bulletEnabled val="1"/>
        </dgm:presLayoutVars>
      </dgm:prSet>
      <dgm:spPr/>
      <dgm:t>
        <a:bodyPr/>
        <a:lstStyle/>
        <a:p>
          <a:endParaRPr lang="en-US"/>
        </a:p>
      </dgm:t>
    </dgm:pt>
    <dgm:pt modelId="{32EA6313-BE00-479E-B5E4-C7600F384890}" type="pres">
      <dgm:prSet presAssocID="{5050C613-6684-4226-8F07-7E755040664B}" presName="parTrans" presStyleLbl="bgSibTrans2D1" presStyleIdx="4" presStyleCnt="5"/>
      <dgm:spPr/>
      <dgm:t>
        <a:bodyPr/>
        <a:lstStyle/>
        <a:p>
          <a:endParaRPr lang="en-US"/>
        </a:p>
      </dgm:t>
    </dgm:pt>
    <dgm:pt modelId="{B1506388-A8F8-4233-BBA3-149C9845FA0A}" type="pres">
      <dgm:prSet presAssocID="{C05EF370-9ACD-419A-8A81-70D78AE331E0}" presName="node" presStyleLbl="node1" presStyleIdx="4" presStyleCnt="5">
        <dgm:presLayoutVars>
          <dgm:bulletEnabled val="1"/>
        </dgm:presLayoutVars>
      </dgm:prSet>
      <dgm:spPr/>
      <dgm:t>
        <a:bodyPr/>
        <a:lstStyle/>
        <a:p>
          <a:endParaRPr lang="en-US"/>
        </a:p>
      </dgm:t>
    </dgm:pt>
  </dgm:ptLst>
  <dgm:cxnLst>
    <dgm:cxn modelId="{8894CB2C-E93F-4EF4-9931-4A3E15E1D3D4}" type="presOf" srcId="{30CA46E2-5CDD-4937-A8AD-9F00FBBA3ED2}" destId="{19FBC047-FF61-48E4-8BEA-3FE9529B9C76}" srcOrd="0" destOrd="0" presId="urn:microsoft.com/office/officeart/2005/8/layout/radial4"/>
    <dgm:cxn modelId="{54190922-C649-41BD-B90A-F2A0B62C88A2}" srcId="{E92739AC-F107-4BAE-A129-3014333089C8}" destId="{067D7903-C666-47FE-8FEF-3A8A96E364F1}" srcOrd="2" destOrd="0" parTransId="{30CA46E2-5CDD-4937-A8AD-9F00FBBA3ED2}" sibTransId="{FCAAED4E-BEDC-445A-8FE3-1A8DFC1D0599}"/>
    <dgm:cxn modelId="{C7108C06-A06E-4183-97B6-D70A3ED17FC4}" srcId="{E92739AC-F107-4BAE-A129-3014333089C8}" destId="{ED449851-0EC1-459F-9358-472D7AA5B536}" srcOrd="3" destOrd="0" parTransId="{889D172F-7ED5-4C77-A2D2-DF42854341DC}" sibTransId="{1E47E046-7551-496E-B8C1-8B8870D8B7F0}"/>
    <dgm:cxn modelId="{A9EB43F9-BE05-4892-BB44-C38868574924}" srcId="{E92739AC-F107-4BAE-A129-3014333089C8}" destId="{3E2BC138-7148-457B-B090-4C301BE2383E}" srcOrd="0" destOrd="0" parTransId="{0610A8AC-2C1E-4844-96E9-6044A189C9A8}" sibTransId="{2DD3D833-F6D5-4266-949A-D7F3FFF9F197}"/>
    <dgm:cxn modelId="{CE00C3F0-E2DB-490B-A88C-67BFDCF3925D}" type="presOf" srcId="{C1A8F207-1092-4556-8209-56867C989A3A}" destId="{77EB5038-F5EC-4F96-9D5E-C6A83E1598AF}" srcOrd="0" destOrd="0" presId="urn:microsoft.com/office/officeart/2005/8/layout/radial4"/>
    <dgm:cxn modelId="{85D1EB14-2052-47EE-8699-18E35122D661}" type="presOf" srcId="{C52649D5-C45E-467B-B1BF-5360A5D581DC}" destId="{48584C2C-F5E1-451C-930D-E203D80453A3}" srcOrd="0" destOrd="0" presId="urn:microsoft.com/office/officeart/2005/8/layout/radial4"/>
    <dgm:cxn modelId="{FF8BC350-47B5-41E9-99C8-1A6B32DE5EF1}" srcId="{E92739AC-F107-4BAE-A129-3014333089C8}" destId="{C05EF370-9ACD-419A-8A81-70D78AE331E0}" srcOrd="4" destOrd="0" parTransId="{5050C613-6684-4226-8F07-7E755040664B}" sibTransId="{8A8BB388-B21C-4335-921A-638B8DC06E08}"/>
    <dgm:cxn modelId="{5277B47B-300C-43CF-B17B-79D788CCB6D4}" type="presOf" srcId="{C05EF370-9ACD-419A-8A81-70D78AE331E0}" destId="{B1506388-A8F8-4233-BBA3-149C9845FA0A}" srcOrd="0" destOrd="0" presId="urn:microsoft.com/office/officeart/2005/8/layout/radial4"/>
    <dgm:cxn modelId="{EA9BABE7-DF74-4DD2-8755-63822C58F824}" type="presOf" srcId="{68E03FE4-55A9-4748-9EDA-6A5BB4BE20E6}" destId="{1A3B8ECA-3FD3-4821-9538-DF0E061E9F8D}" srcOrd="0" destOrd="0" presId="urn:microsoft.com/office/officeart/2005/8/layout/radial4"/>
    <dgm:cxn modelId="{562EC50B-CB00-4458-A4B7-137194F402BE}" srcId="{C1A8F207-1092-4556-8209-56867C989A3A}" destId="{E92739AC-F107-4BAE-A129-3014333089C8}" srcOrd="0" destOrd="0" parTransId="{5E4D493F-E895-4119-86FA-5520BCC01F66}" sibTransId="{8FF1CE41-0A1B-4EC7-9987-EDBB6E5F8C0D}"/>
    <dgm:cxn modelId="{FB809DC1-E663-4F1A-B4D5-288BD76664BC}" type="presOf" srcId="{0610A8AC-2C1E-4844-96E9-6044A189C9A8}" destId="{45B930C5-13EC-4ABE-8FCC-556726BD0356}" srcOrd="0" destOrd="0" presId="urn:microsoft.com/office/officeart/2005/8/layout/radial4"/>
    <dgm:cxn modelId="{7EC85A40-F61A-4C2A-9503-81DE31B5B84B}" srcId="{E92739AC-F107-4BAE-A129-3014333089C8}" destId="{C52649D5-C45E-467B-B1BF-5360A5D581DC}" srcOrd="1" destOrd="0" parTransId="{68E03FE4-55A9-4748-9EDA-6A5BB4BE20E6}" sibTransId="{4CAB6F9B-C17F-4BCB-9273-626AC6A5AFEE}"/>
    <dgm:cxn modelId="{037B457B-2AC9-41D7-A19D-3DC80B4026C7}" type="presOf" srcId="{E92739AC-F107-4BAE-A129-3014333089C8}" destId="{3A6B0980-9756-4B2A-938B-D7872034D7EB}" srcOrd="0" destOrd="0" presId="urn:microsoft.com/office/officeart/2005/8/layout/radial4"/>
    <dgm:cxn modelId="{617CAE90-B71F-4491-B6D3-EDE82A483E78}" type="presOf" srcId="{5050C613-6684-4226-8F07-7E755040664B}" destId="{32EA6313-BE00-479E-B5E4-C7600F384890}" srcOrd="0" destOrd="0" presId="urn:microsoft.com/office/officeart/2005/8/layout/radial4"/>
    <dgm:cxn modelId="{0D7621F9-277B-4C3C-B0E6-19DE7738E2FE}" type="presOf" srcId="{067D7903-C666-47FE-8FEF-3A8A96E364F1}" destId="{259573DA-7042-445F-8722-AD9D297F89E9}" srcOrd="0" destOrd="0" presId="urn:microsoft.com/office/officeart/2005/8/layout/radial4"/>
    <dgm:cxn modelId="{C5C55530-DE67-43C3-81C4-265FD2118C3D}" type="presOf" srcId="{889D172F-7ED5-4C77-A2D2-DF42854341DC}" destId="{5F8F994E-3BB5-4529-8C08-F299A9A35929}" srcOrd="0" destOrd="0" presId="urn:microsoft.com/office/officeart/2005/8/layout/radial4"/>
    <dgm:cxn modelId="{89D522B1-9D34-44F0-AC09-D3CD5698E4C5}" type="presOf" srcId="{3E2BC138-7148-457B-B090-4C301BE2383E}" destId="{DDEFCC4A-D5B9-4194-B9F9-23BFA6FB955B}" srcOrd="0" destOrd="0" presId="urn:microsoft.com/office/officeart/2005/8/layout/radial4"/>
    <dgm:cxn modelId="{98B40270-7582-4529-9D3C-4CBFC917D8C3}" type="presOf" srcId="{ED449851-0EC1-459F-9358-472D7AA5B536}" destId="{6BE2DCE5-E390-437D-AFA3-5BA9B9A39BFD}" srcOrd="0" destOrd="0" presId="urn:microsoft.com/office/officeart/2005/8/layout/radial4"/>
    <dgm:cxn modelId="{F5B67334-8E98-4AC4-B746-7067A81D424A}" type="presParOf" srcId="{77EB5038-F5EC-4F96-9D5E-C6A83E1598AF}" destId="{3A6B0980-9756-4B2A-938B-D7872034D7EB}" srcOrd="0" destOrd="0" presId="urn:microsoft.com/office/officeart/2005/8/layout/radial4"/>
    <dgm:cxn modelId="{C7A5342D-CBED-4046-AF99-F1BBE123B752}" type="presParOf" srcId="{77EB5038-F5EC-4F96-9D5E-C6A83E1598AF}" destId="{45B930C5-13EC-4ABE-8FCC-556726BD0356}" srcOrd="1" destOrd="0" presId="urn:microsoft.com/office/officeart/2005/8/layout/radial4"/>
    <dgm:cxn modelId="{17CF50A3-676F-4671-BD59-FC73A5E67143}" type="presParOf" srcId="{77EB5038-F5EC-4F96-9D5E-C6A83E1598AF}" destId="{DDEFCC4A-D5B9-4194-B9F9-23BFA6FB955B}" srcOrd="2" destOrd="0" presId="urn:microsoft.com/office/officeart/2005/8/layout/radial4"/>
    <dgm:cxn modelId="{9B980595-8644-4C46-AE57-9F6A6CDD1F22}" type="presParOf" srcId="{77EB5038-F5EC-4F96-9D5E-C6A83E1598AF}" destId="{1A3B8ECA-3FD3-4821-9538-DF0E061E9F8D}" srcOrd="3" destOrd="0" presId="urn:microsoft.com/office/officeart/2005/8/layout/radial4"/>
    <dgm:cxn modelId="{3BB0E26B-F773-417B-A69A-D07B1A499B62}" type="presParOf" srcId="{77EB5038-F5EC-4F96-9D5E-C6A83E1598AF}" destId="{48584C2C-F5E1-451C-930D-E203D80453A3}" srcOrd="4" destOrd="0" presId="urn:microsoft.com/office/officeart/2005/8/layout/radial4"/>
    <dgm:cxn modelId="{AA2D0750-55B2-4851-85E3-D106F5923640}" type="presParOf" srcId="{77EB5038-F5EC-4F96-9D5E-C6A83E1598AF}" destId="{19FBC047-FF61-48E4-8BEA-3FE9529B9C76}" srcOrd="5" destOrd="0" presId="urn:microsoft.com/office/officeart/2005/8/layout/radial4"/>
    <dgm:cxn modelId="{ECD12647-B81D-4C8E-AA8A-17440AA60ED6}" type="presParOf" srcId="{77EB5038-F5EC-4F96-9D5E-C6A83E1598AF}" destId="{259573DA-7042-445F-8722-AD9D297F89E9}" srcOrd="6" destOrd="0" presId="urn:microsoft.com/office/officeart/2005/8/layout/radial4"/>
    <dgm:cxn modelId="{E1765B73-3CE3-48F5-8C32-077CEEC2D6D3}" type="presParOf" srcId="{77EB5038-F5EC-4F96-9D5E-C6A83E1598AF}" destId="{5F8F994E-3BB5-4529-8C08-F299A9A35929}" srcOrd="7" destOrd="0" presId="urn:microsoft.com/office/officeart/2005/8/layout/radial4"/>
    <dgm:cxn modelId="{789D6216-9A0D-4DB7-9D16-C058F961EC36}" type="presParOf" srcId="{77EB5038-F5EC-4F96-9D5E-C6A83E1598AF}" destId="{6BE2DCE5-E390-437D-AFA3-5BA9B9A39BFD}" srcOrd="8" destOrd="0" presId="urn:microsoft.com/office/officeart/2005/8/layout/radial4"/>
    <dgm:cxn modelId="{C3B1737B-E5F6-4076-8139-18E3D72DEBC2}" type="presParOf" srcId="{77EB5038-F5EC-4F96-9D5E-C6A83E1598AF}" destId="{32EA6313-BE00-479E-B5E4-C7600F384890}" srcOrd="9" destOrd="0" presId="urn:microsoft.com/office/officeart/2005/8/layout/radial4"/>
    <dgm:cxn modelId="{8B4D48CD-7AE4-4545-9E55-66F59592DC46}" type="presParOf" srcId="{77EB5038-F5EC-4F96-9D5E-C6A83E1598AF}" destId="{B1506388-A8F8-4233-BBA3-149C9845FA0A}"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2269713" y="3528252"/>
          <a:ext cx="1209322" cy="1193950"/>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2578100">
            <a:lnSpc>
              <a:spcPct val="90000"/>
            </a:lnSpc>
            <a:spcBef>
              <a:spcPct val="0"/>
            </a:spcBef>
            <a:spcAft>
              <a:spcPct val="35000"/>
            </a:spcAft>
          </a:pPr>
          <a:r>
            <a:rPr lang="en-US" sz="5800" kern="1200" dirty="0" smtClean="0"/>
            <a:t>C</a:t>
          </a:r>
          <a:endParaRPr lang="en-US" sz="5800" kern="1200" dirty="0"/>
        </a:p>
      </dsp:txBody>
      <dsp:txXfrm>
        <a:off x="2446814" y="3703102"/>
        <a:ext cx="855120" cy="844250"/>
      </dsp:txXfrm>
    </dsp:sp>
    <dsp:sp modelId="{45B930C5-13EC-4ABE-8FCC-556726BD0356}">
      <dsp:nvSpPr>
        <dsp:cNvPr id="0" name=""/>
        <dsp:cNvSpPr/>
      </dsp:nvSpPr>
      <dsp:spPr>
        <a:xfrm rot="11960065">
          <a:off x="615391" y="3422845"/>
          <a:ext cx="1645271" cy="396823"/>
        </a:xfrm>
        <a:prstGeom prst="leftArrow">
          <a:avLst>
            <a:gd name="adj1" fmla="val 60000"/>
            <a:gd name="adj2" fmla="val 5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DEFCC4A-D5B9-4194-B9F9-23BFA6FB955B}">
      <dsp:nvSpPr>
        <dsp:cNvPr id="0" name=""/>
        <dsp:cNvSpPr/>
      </dsp:nvSpPr>
      <dsp:spPr>
        <a:xfrm>
          <a:off x="414" y="2819800"/>
          <a:ext cx="1322743" cy="1058195"/>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SMT2</a:t>
          </a:r>
          <a:endParaRPr lang="en-US" sz="2300" kern="1200" dirty="0"/>
        </a:p>
      </dsp:txBody>
      <dsp:txXfrm>
        <a:off x="31407" y="2850793"/>
        <a:ext cx="1260757" cy="996209"/>
      </dsp:txXfrm>
    </dsp:sp>
    <dsp:sp modelId="{1A3B8ECA-3FD3-4821-9538-DF0E061E9F8D}">
      <dsp:nvSpPr>
        <dsp:cNvPr id="0" name=""/>
        <dsp:cNvSpPr/>
      </dsp:nvSpPr>
      <dsp:spPr>
        <a:xfrm rot="14039783">
          <a:off x="842341" y="2525898"/>
          <a:ext cx="2028143" cy="396823"/>
        </a:xfrm>
        <a:prstGeom prst="leftArrow">
          <a:avLst>
            <a:gd name="adj1" fmla="val 60000"/>
            <a:gd name="adj2" fmla="val 50000"/>
          </a:avLst>
        </a:prstGeom>
        <a:gradFill rotWithShape="0">
          <a:gsLst>
            <a:gs pos="0">
              <a:schemeClr val="accent3">
                <a:hueOff val="1007756"/>
                <a:satOff val="-1862"/>
                <a:lumOff val="-687"/>
                <a:alphaOff val="0"/>
                <a:shade val="15000"/>
                <a:satMod val="180000"/>
              </a:schemeClr>
            </a:gs>
            <a:gs pos="50000">
              <a:schemeClr val="accent3">
                <a:hueOff val="1007756"/>
                <a:satOff val="-1862"/>
                <a:lumOff val="-687"/>
                <a:alphaOff val="0"/>
                <a:shade val="45000"/>
                <a:satMod val="170000"/>
              </a:schemeClr>
            </a:gs>
            <a:gs pos="70000">
              <a:schemeClr val="accent3">
                <a:hueOff val="1007756"/>
                <a:satOff val="-1862"/>
                <a:lumOff val="-687"/>
                <a:alphaOff val="0"/>
                <a:tint val="99000"/>
                <a:shade val="65000"/>
                <a:satMod val="155000"/>
              </a:schemeClr>
            </a:gs>
            <a:gs pos="100000">
              <a:schemeClr val="accent3">
                <a:hueOff val="1007756"/>
                <a:satOff val="-1862"/>
                <a:lumOff val="-687"/>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584C2C-F5E1-451C-930D-E203D80453A3}">
      <dsp:nvSpPr>
        <dsp:cNvPr id="0" name=""/>
        <dsp:cNvSpPr/>
      </dsp:nvSpPr>
      <dsp:spPr>
        <a:xfrm>
          <a:off x="598932" y="1374848"/>
          <a:ext cx="1322743" cy="1058195"/>
        </a:xfrm>
        <a:prstGeom prst="roundRect">
          <a:avLst>
            <a:gd name="adj" fmla="val 10000"/>
          </a:avLst>
        </a:prstGeom>
        <a:gradFill rotWithShape="0">
          <a:gsLst>
            <a:gs pos="0">
              <a:schemeClr val="accent3">
                <a:hueOff val="1007756"/>
                <a:satOff val="-1862"/>
                <a:lumOff val="-687"/>
                <a:alphaOff val="0"/>
                <a:shade val="15000"/>
                <a:satMod val="180000"/>
              </a:schemeClr>
            </a:gs>
            <a:gs pos="50000">
              <a:schemeClr val="accent3">
                <a:hueOff val="1007756"/>
                <a:satOff val="-1862"/>
                <a:lumOff val="-687"/>
                <a:alphaOff val="0"/>
                <a:shade val="45000"/>
                <a:satMod val="170000"/>
              </a:schemeClr>
            </a:gs>
            <a:gs pos="70000">
              <a:schemeClr val="accent3">
                <a:hueOff val="1007756"/>
                <a:satOff val="-1862"/>
                <a:lumOff val="-687"/>
                <a:alphaOff val="0"/>
                <a:tint val="99000"/>
                <a:shade val="65000"/>
                <a:satMod val="155000"/>
              </a:schemeClr>
            </a:gs>
            <a:gs pos="100000">
              <a:schemeClr val="accent3">
                <a:hueOff val="1007756"/>
                <a:satOff val="-1862"/>
                <a:lumOff val="-687"/>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.NET</a:t>
          </a:r>
          <a:endParaRPr lang="en-US" sz="2300" kern="1200" dirty="0"/>
        </a:p>
      </dsp:txBody>
      <dsp:txXfrm>
        <a:off x="629925" y="1405841"/>
        <a:ext cx="1260757" cy="996209"/>
      </dsp:txXfrm>
    </dsp:sp>
    <dsp:sp modelId="{19FBC047-FF61-48E4-8BEA-3FE9529B9C76}">
      <dsp:nvSpPr>
        <dsp:cNvPr id="0" name=""/>
        <dsp:cNvSpPr/>
      </dsp:nvSpPr>
      <dsp:spPr>
        <a:xfrm rot="15994068">
          <a:off x="1715611" y="2157793"/>
          <a:ext cx="2105332" cy="396823"/>
        </a:xfrm>
        <a:prstGeom prst="leftArrow">
          <a:avLst>
            <a:gd name="adj1" fmla="val 60000"/>
            <a:gd name="adj2" fmla="val 50000"/>
          </a:avLst>
        </a:prstGeom>
        <a:gradFill rotWithShape="0">
          <a:gsLst>
            <a:gs pos="0">
              <a:schemeClr val="accent3">
                <a:hueOff val="2015512"/>
                <a:satOff val="-3724"/>
                <a:lumOff val="-1373"/>
                <a:alphaOff val="0"/>
                <a:shade val="15000"/>
                <a:satMod val="180000"/>
              </a:schemeClr>
            </a:gs>
            <a:gs pos="50000">
              <a:schemeClr val="accent3">
                <a:hueOff val="2015512"/>
                <a:satOff val="-3724"/>
                <a:lumOff val="-1373"/>
                <a:alphaOff val="0"/>
                <a:shade val="45000"/>
                <a:satMod val="170000"/>
              </a:schemeClr>
            </a:gs>
            <a:gs pos="70000">
              <a:schemeClr val="accent3">
                <a:hueOff val="2015512"/>
                <a:satOff val="-3724"/>
                <a:lumOff val="-1373"/>
                <a:alphaOff val="0"/>
                <a:tint val="99000"/>
                <a:shade val="65000"/>
                <a:satMod val="155000"/>
              </a:schemeClr>
            </a:gs>
            <a:gs pos="100000">
              <a:schemeClr val="accent3">
                <a:hueOff val="2015512"/>
                <a:satOff val="-3724"/>
                <a:lumOff val="-1373"/>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9573DA-7042-445F-8722-AD9D297F89E9}">
      <dsp:nvSpPr>
        <dsp:cNvPr id="0" name=""/>
        <dsp:cNvSpPr/>
      </dsp:nvSpPr>
      <dsp:spPr>
        <a:xfrm>
          <a:off x="2043885" y="776329"/>
          <a:ext cx="1322743" cy="1058195"/>
        </a:xfrm>
        <a:prstGeom prst="roundRect">
          <a:avLst>
            <a:gd name="adj" fmla="val 10000"/>
          </a:avLst>
        </a:prstGeom>
        <a:gradFill rotWithShape="0">
          <a:gsLst>
            <a:gs pos="0">
              <a:schemeClr val="accent3">
                <a:hueOff val="2015512"/>
                <a:satOff val="-3724"/>
                <a:lumOff val="-1373"/>
                <a:alphaOff val="0"/>
                <a:shade val="15000"/>
                <a:satMod val="180000"/>
              </a:schemeClr>
            </a:gs>
            <a:gs pos="50000">
              <a:schemeClr val="accent3">
                <a:hueOff val="2015512"/>
                <a:satOff val="-3724"/>
                <a:lumOff val="-1373"/>
                <a:alphaOff val="0"/>
                <a:shade val="45000"/>
                <a:satMod val="170000"/>
              </a:schemeClr>
            </a:gs>
            <a:gs pos="70000">
              <a:schemeClr val="accent3">
                <a:hueOff val="2015512"/>
                <a:satOff val="-3724"/>
                <a:lumOff val="-1373"/>
                <a:alphaOff val="0"/>
                <a:tint val="99000"/>
                <a:shade val="65000"/>
                <a:satMod val="155000"/>
              </a:schemeClr>
            </a:gs>
            <a:gs pos="100000">
              <a:schemeClr val="accent3">
                <a:hueOff val="2015512"/>
                <a:satOff val="-3724"/>
                <a:lumOff val="-1373"/>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err="1" smtClean="0"/>
            <a:t>Ocaml</a:t>
          </a:r>
          <a:endParaRPr lang="en-US" sz="2300" kern="1200" dirty="0"/>
        </a:p>
      </dsp:txBody>
      <dsp:txXfrm>
        <a:off x="2074878" y="807322"/>
        <a:ext cx="1260757" cy="996209"/>
      </dsp:txXfrm>
    </dsp:sp>
    <dsp:sp modelId="{5F8F994E-3BB5-4529-8C08-F299A9A35929}">
      <dsp:nvSpPr>
        <dsp:cNvPr id="0" name=""/>
        <dsp:cNvSpPr/>
      </dsp:nvSpPr>
      <dsp:spPr>
        <a:xfrm rot="17992302">
          <a:off x="2760905" y="2509724"/>
          <a:ext cx="1854804" cy="396823"/>
        </a:xfrm>
        <a:prstGeom prst="leftArrow">
          <a:avLst>
            <a:gd name="adj1" fmla="val 60000"/>
            <a:gd name="adj2" fmla="val 50000"/>
          </a:avLst>
        </a:prstGeom>
        <a:gradFill rotWithShape="0">
          <a:gsLst>
            <a:gs pos="0">
              <a:schemeClr val="accent3">
                <a:hueOff val="3023269"/>
                <a:satOff val="-5585"/>
                <a:lumOff val="-2060"/>
                <a:alphaOff val="0"/>
                <a:shade val="15000"/>
                <a:satMod val="180000"/>
              </a:schemeClr>
            </a:gs>
            <a:gs pos="50000">
              <a:schemeClr val="accent3">
                <a:hueOff val="3023269"/>
                <a:satOff val="-5585"/>
                <a:lumOff val="-2060"/>
                <a:alphaOff val="0"/>
                <a:shade val="45000"/>
                <a:satMod val="170000"/>
              </a:schemeClr>
            </a:gs>
            <a:gs pos="70000">
              <a:schemeClr val="accent3">
                <a:hueOff val="3023269"/>
                <a:satOff val="-5585"/>
                <a:lumOff val="-2060"/>
                <a:alphaOff val="0"/>
                <a:tint val="99000"/>
                <a:shade val="65000"/>
                <a:satMod val="155000"/>
              </a:schemeClr>
            </a:gs>
            <a:gs pos="100000">
              <a:schemeClr val="accent3">
                <a:hueOff val="3023269"/>
                <a:satOff val="-5585"/>
                <a:lumOff val="-206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BE2DCE5-E390-437D-AFA3-5BA9B9A39BFD}">
      <dsp:nvSpPr>
        <dsp:cNvPr id="0" name=""/>
        <dsp:cNvSpPr/>
      </dsp:nvSpPr>
      <dsp:spPr>
        <a:xfrm>
          <a:off x="3488837" y="1374848"/>
          <a:ext cx="1322743" cy="1058195"/>
        </a:xfrm>
        <a:prstGeom prst="roundRect">
          <a:avLst>
            <a:gd name="adj" fmla="val 10000"/>
          </a:avLst>
        </a:prstGeom>
        <a:gradFill rotWithShape="0">
          <a:gsLst>
            <a:gs pos="0">
              <a:schemeClr val="accent3">
                <a:hueOff val="3023269"/>
                <a:satOff val="-5585"/>
                <a:lumOff val="-2060"/>
                <a:alphaOff val="0"/>
                <a:shade val="15000"/>
                <a:satMod val="180000"/>
              </a:schemeClr>
            </a:gs>
            <a:gs pos="50000">
              <a:schemeClr val="accent3">
                <a:hueOff val="3023269"/>
                <a:satOff val="-5585"/>
                <a:lumOff val="-2060"/>
                <a:alphaOff val="0"/>
                <a:shade val="45000"/>
                <a:satMod val="170000"/>
              </a:schemeClr>
            </a:gs>
            <a:gs pos="70000">
              <a:schemeClr val="accent3">
                <a:hueOff val="3023269"/>
                <a:satOff val="-5585"/>
                <a:lumOff val="-2060"/>
                <a:alphaOff val="0"/>
                <a:tint val="99000"/>
                <a:shade val="65000"/>
                <a:satMod val="155000"/>
              </a:schemeClr>
            </a:gs>
            <a:gs pos="100000">
              <a:schemeClr val="accent3">
                <a:hueOff val="3023269"/>
                <a:satOff val="-5585"/>
                <a:lumOff val="-206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Z3 native format</a:t>
          </a:r>
          <a:endParaRPr lang="en-US" sz="2300" kern="1200" dirty="0"/>
        </a:p>
      </dsp:txBody>
      <dsp:txXfrm>
        <a:off x="3519830" y="1405841"/>
        <a:ext cx="1260757" cy="996209"/>
      </dsp:txXfrm>
    </dsp:sp>
    <dsp:sp modelId="{32EA6313-BE00-479E-B5E4-C7600F384890}">
      <dsp:nvSpPr>
        <dsp:cNvPr id="0" name=""/>
        <dsp:cNvSpPr/>
      </dsp:nvSpPr>
      <dsp:spPr>
        <a:xfrm rot="20250083">
          <a:off x="3453124" y="3408181"/>
          <a:ext cx="1346859" cy="396823"/>
        </a:xfrm>
        <a:prstGeom prst="leftArrow">
          <a:avLst>
            <a:gd name="adj1" fmla="val 60000"/>
            <a:gd name="adj2" fmla="val 5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506388-A8F8-4233-BBA3-149C9845FA0A}">
      <dsp:nvSpPr>
        <dsp:cNvPr id="0" name=""/>
        <dsp:cNvSpPr/>
      </dsp:nvSpPr>
      <dsp:spPr>
        <a:xfrm>
          <a:off x="4087355" y="2819800"/>
          <a:ext cx="1322743" cy="1058195"/>
        </a:xfrm>
        <a:prstGeom prst="roundRect">
          <a:avLst>
            <a:gd name="adj" fmla="val 1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kern="1200" dirty="0" smtClean="0"/>
            <a:t>Python</a:t>
          </a:r>
          <a:endParaRPr lang="en-US" sz="2300" kern="1200" dirty="0"/>
        </a:p>
      </dsp:txBody>
      <dsp:txXfrm>
        <a:off x="4118348" y="2850793"/>
        <a:ext cx="1260757" cy="99620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6/22/2010</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10/main" val="2717904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59:07.24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9C1597A-52E4-4500-A6A9-5F8F833C08D5}" emma:medium="tactile" emma:mode="ink">
          <msink:context xmlns:msink="http://schemas.microsoft.com/ink/2010/main" type="inkDrawing" rotatedBoundingBox="12226,14249 15894,13901 15911,14078 12243,14426" shapeName="Other">
            <msink:destinationLink direction="to" ref="{6381864C-27FA-4D95-AC87-108925799025}"/>
          </msink:context>
        </emma:interpretation>
      </emma:emma>
    </inkml:annotationXML>
    <inkml:trace contextRef="#ctx0" brushRef="#br0">3661 15 9,'0'0'12,"0"0"-2,0 0 0,-10 19-2,10-19 1,0 0-2,0 0-1,0 0-1,0 0-1,0 0 1,0 0-3,0 0 1,0 0-2,-16 9 1,16-9-1,0 0 1,0 0 1,0 0-1,0 0 1,0 0-1,0 0 1,0 0-1,-15-4-1,15 4 1,0 0-1,0 0 0,-20-5 0,20 5 0,0 0 0,-21-5-1,21 5 1,-15-4 0,15 4 0,-23-5-1,23 5 1,-28-7-1,9 4 1,2 1-1,-6-2 1,-5 1-1,0 1 1,-1 2 0,-2 2-1,-4-2 0,0 0 1,-3 0-1,-2 2 0,1 1 0,-4-3 1,-1 2-1,-1 0 1,-4-1 0,1 3 0,-5-2 1,1 3-1,-2-4 0,0 5 0,-1-3 0,-1 1-1,0 1 0,-3 2 0,0 0 0,0 1 0,0 1 0,-1 0 0,-1-1 0,1 3 0,-3-3 0,0-1 0,2 0 1,-1-3-1,-3-1 0,3-1 0,-3 0 0,4-1 0,-3-1 0,7 2 0,-3-2 0,-1 2 0,2 1 1,4 1-1,1 1 0,3-2 1,4 1-1,4 1 1,1 0 0,7 2 0,2-3 0,2 3 0,3 0 0,2-1 0,1 0 1,1-1-1,0-2 0,-2 1 1,1-1-1,-1-1 0,0-2 0,2 2 0,-2-2 0,3 1-1,-3 1 1,3 0-1,1 0 0,1 1 0,-4 2 0,3 0 0,3 1 0,-1-3 0,5 2 0,-1-1 0,16-4 0,-24 5 1,24-5-1,0 0 0,-21 3 1,21-3-1,0 0 1,0 0-1,-19 6 1,19-6-1,0 0 0,-23 7 1,23-7-1,-19 7 0,19-7 1,-24 10-1,24-10 0,-30 12 0,30-12 1,-30 16-1,15-8 0,-4 1 0,-1 0 0,-2 3 0,1 0 0,-2-2 0,1 1 0,1-3 0,3 1 0,18-9 0,-26 14 0,26-14 0,0 0 0,0 0 0,0 0 0,0 0 0,0 0 0,0 0 0,0 0 1,0 0-1,0 0 0,0 0-1,0 0 1,0 0-1,0 0-1,0 0-1,0 0-4,0 0-4,0 0-4,0 0-10,-22 12-1,22-12 1,0 0 1</inkml:trace>
  </inkml:traceGroup>
</inkml:ink>
</file>

<file path=ppt/ink/ink10.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30.3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EEFE734-6CBE-440D-8C30-9A0B1EE132B9}" emma:medium="tactile" emma:mode="ink">
          <msink:context xmlns:msink="http://schemas.microsoft.com/ink/2010/main" type="inkDrawing" rotatedBoundingBox="11722,16500 14600,15464 14778,15961 11900,16996" semanticType="callout" shapeName="Other">
            <msink:sourceLink direction="to" ref="{387BE134-8619-47C9-9E96-299A2DB63D53}"/>
            <msink:sourceLink direction="from" ref="{387BE134-8619-47C9-9E96-299A2DB63D53}"/>
          </msink:context>
        </emma:interpretation>
      </emma:emma>
    </inkml:annotationXML>
    <inkml:trace contextRef="#ctx0" brushRef="#br0">0 982 9,'0'0'15,"0"0"0,0 0-3,0 0-1,0 0 0,0 0-2,0 0 1,0 0-4,0 0-2,0 0-1,0 0-1,0 0 0,0 0-1,0 0 1,0 0-1,0 0 1,20 0-1,-20 0 1,20-2-1,-20 2 0,20 0-1,-20 0 0,25-3 1,-25 3-1,26 0 0,-10 0 0,-1-2 0,8-1 1,-2-3-1,3 1 1,0 0 0,6 0-1,0-2 1,-1 0 0,3 0-1,-3 4 1,2-3-1,3 3 1,-1-2-1,-2 1 1,-2 2-1,3-1 1,-4 0 0,0-3 0,-4 3 0,0-2 1,1 3-1,-5-2 0,1 1 1,-1-2-1,-1 3 0,2-1 0,1-1 0,1 2 0,1-3 0,2-3 0,4 1 0,-1-2-1,8 0 1,-4-3-1,2 0 1,0-2-1,5 2 0,-4 0 0,3 0 0,4-2 0,-5 2 0,2 0-1,2 0 1,-2 1 0,-2-1 0,1 2 0,-4-1 0,-6 1 0,2-1 0,-3 3 0,-3-4 0,-1 1 0,0 3 0,1-3 1,-1 1-1,-1-2 0,-1 0 1,4-1-1,2 1 1,0 0-1,-2-2 0,4 2 0,-2-3 0,5 1 0,-2-2 0,0 1 0,1-1 0,-3-1 1,4 1-1,-5-1 1,4 6 0,-5-6 0,-1 5 0,-1-5 0,-1 4 0,-1-2-1,-4 4 1,0-4-1,-3 1 1,-16 14-1,28-19 0,-13 10 0,-15 9 1,23-17-1,-23 17 0,19-14 1,-19 14-1,19-15 0,-19 15 0,0 0 0,19-21 0,-19 21 0,19-19 0,-19 19 0,25-23 0,-25 23 0,29-26 0,-29 26 0,32-26 0,-32 26 0,24-24 0,-24 24-1,23-19 1,-23 19 0,21-12 0,-21 12-1,17-9 1,-17 9 0,0 0 0,0 0 1,16-5-1,-16 5 0,0 0 0,0 0 1,0 0-1,0 0 0,0 0 0,0 0 0,0 0 0,0 0 1,0 0-1,0 0 0,0 0 0,0 0 0,0 0 0,0 0 0,0 0 0,0 0 0,0 0-1,0 0 0,0 0 0,0 0-1,0 0-2,0 0-3,0 0-2,0 0-6,0 0-10,0 0-1,0 15 2,0-15-1</inkml:trace>
    <inkml:trace contextRef="#ctx0" brushRef="#br0" timeOffset="4290.6006">2488-80 7,'-7'-16'8,"7"16"-1,-15-1-2,15 1 0,-16-6-1,16 6 2,0 0 0,0 0 1,-18-3-1,18 3 1,0 0-1,0 0 0,0 0 1,0 0-1,0 0-2,0 0 0,0 0 0,0 0 0,0 0 0,0 0 0,0 0-1,0 0 0,0 0-1,0 0 0,0 0-1,0 0 0,0 0-1,0 0 0,0 0 0,0 0 1,0 0-1,0 0 0,18-3 0,-18 3 0,19-2 0,-19 2 0,24-2 0,-8 0 0,3 1 1,-19 1-1,33-4 0,-15 2 1,3 1-1,-2 1 0,0 0 1,2 0-1,-2 0 1,3 0-1,-1-2 1,2 0-1,0 0 0,-4 1 1,0-1-1,-19 2 1,26-5 0,-26 5 0,0 0 0,17 0 1,-17 0-1,0 0 0,0 0 0,0 0-1,0 0 1,0 0-1,0 0 1,0 0-1,0 0 1,0 0 0,0 0 0,0 0 0,0 0 0,0 0 0,0 0-1,0 0 1,0 0 0,0 0-1,0 0 1,0 0-1,0 0 0,0 0 0,0 0 0,0 15 0,0-15 0,2 16 0,-2-16 0,2 23 0,-2-23 1,2 27-2,-1-11 1,-2 3 0,2 0 0,-1 2 0,2 0 0,-4 1 0,2 1 0,0 1 0,0-3 0,0-2 0,-1-4 0,-1 3 0,0-3 1,2-15-1,-2 26 0,2-26 0,-3 16 0,3-16 1,0 0-1,-5 15 0,5-15 0,0 0 0,0 0 0,0 0 1,0 0-1,0 0 0,0 0 0,0 0 0,0 0-1,0 0 1,0 0-1,0 0 0,-2 16 0,2-16-1,0 0-1,0 0-2,0 0-3,2 16-7,-2-16-8,0 0-2,0 22 2,0-22 0</inkml:trace>
  </inkml:traceGroup>
</inkml:ink>
</file>

<file path=ppt/ink/ink1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02:12:17.94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132936D-448A-4AEC-A8D4-C0B0091743FC}" emma:medium="tactile" emma:mode="ink">
          <msink:context xmlns:msink="http://schemas.microsoft.com/ink/2010/main" type="inkDrawing" rotatedBoundingBox="4307,9280 12946,11536 11851,15730 3212,13475" hotPoints="11947,14179 6785,14471 3064,10882 8226,10590" semanticType="enclosure" shapeName="Ellipse"/>
        </emma:interpretation>
      </emma:emma>
    </inkml:annotationXML>
    <inkml:trace contextRef="#ctx0" brushRef="#br0">8189 3337 4,'0'0'8,"-16"-2"-2,16 2 0,0 0-2,0 0 0,-16-2-1,16 2-1,0 0 0,0 0-2,0 0 0,-15-7 1,15 7 0,0 0 0,0 0 1,-18-13 0,18 13 0,0 0 1,-12-20-1,12 20 1,-7-15-2,7 15 1,-9-19-1,9 19 0,-12-24 0,12 24 0,-10-25 1,10 25-2,-12-27 1,12 27 0,-11-26 1,11 26-1,-9-25 0,9 25 1,-12-27 1,12 27 1,-8-25 1,8 25-1,-11-27 1,11 27-1,-10-26 1,10 26-1,-13-25-1,13 25-2,-13-29 1,13 29-1,-16-29 0,16 29 0,-19-32 0,19 32 0,-21-29 0,21 29 0,-25-26 0,12 9 0,13 17 0,-28-32-1,14 15 1,0-5-1,0 1 0,0 0 0,2-5 0,0 2 1,-1-4-2,0 0 1,2 1 0,-3-1 0,0 0-1,-1-3 1,1 3 0,0-3-1,-4 3 1,3-1 0,-3 1-1,1 0 0,-2 2 0,1 0 1,-1 1-1,-2 0 0,0-2 0,2 1 1,-2-4 1,2 2-2,2-1 2,-4-1-1,5 3 1,-5-1-1,2 0 1,-2 2 0,-3 2-1,1 3 0,-3-3 1,4 5-1,-6-4 0,-3 4 1,1-1 0,0 1 0,1-1 0,-1 0 0,2 1 1,-3-6 0,3 6 0,4-5 0,-2 5 0,-2-2-1,0 2 0,2-2 0,-5 2 0,3 0-1,-2 0 1,2 0 0,-1 4-1,1-6 1,0 3 0,2-1 0,3 2 0,-3-2 1,0 3-2,0-1 1,0 0 0,0 1 0,1 2-1,-2 0 0,-1-3 0,2 3 0,-1-3 0,0 3 0,2-3 0,-1 1 0,-3-3 0,4 4 0,-1-3 0,0-3 0,0 1 0,-4-3 1,1 2-1,-3 1 1,5-1-1,-5-2 1,3 2-1,-4 2 0,1-1 0,3 1 0,-3-4 0,1 0 0,-2 3 0,0-3 1,-4 1-1,3-3 0,-3 1 1,-3 2-1,2-3 0,-4 3 1,0-2-1,-1-1 1,3 6-1,-7-3 1,3 4 0,-1-6 0,-2 9 1,2-6-1,-2 3 1,-4-2 0,4-1 1,-3 0-2,1 0 1,-3 1 0,5 0-1,-9 0 0,2 1 0,-2-2 0,-3 5-1,0-3 1,-2 4-1,-3-1 0,-2 0 0,0-1 0,1 3 0,1 0 0,-4 1 0,-2-1 0,2 2 0,1-1 0,0-2 0,1 6 0,-3-5 0,3 6 0,1-3-1,4 3 1,-3-1 0,3 4 0,-2 0 0,1 1-1,1 1 1,-4-3 0,3-1 0,-4 1 0,3-1 0,0 0 0,2 0 0,0 2 0,2-2-1,0 5 1,2 0 0,1 2-1,-3 2 1,3 0-1,-1 1 1,4 2-1,-2 0 1,4 1 0,3 1 0,1-2 0,3 0-1,-1 0 1,3 0 0,-1-1 0,2 1 0,1 0 0,-1 4-1,-3 0 1,2 1 0,1 0-1,-1 2 1,0-1 0,0 4-1,-3-2 1,2-3 0,-1 2 0,-5 2 0,1 2 0,-3-3 0,-1 5 0,-2-3 0,-2 6-1,2-2 1,0 2 0,6-2-2,-3 5 1,4-1 0,0 1 0,0-1 0,7 3-1,-3-2 1,-1 4 0,1-4 0,4 2 0,-1 0 1,4 2-1,-1-3 1,1 3-1,4-2 1,5-2-1,2 4 1,1-2-1,1 2 0,4 1 0,3-1 0,1 3 0,-3 4-1,4 1 0,-5 1 1,9 4 0,-6-3-1,4 4 1,-4 1 0,6-1 0,-4 1 1,5-1-1,2 3 0,-1 0 1,4-2-1,2 4 1,2-2-1,2 5 0,3 0 0,1 6 0,-1 1 0,2-2 0,0 6 1,1-2-1,1 0 1,2 0-1,-3-2 0,1-3 0,3-1 1,-3-4 0,1-1 0,1-4 0,1-1 1,-2-3-1,3 1 1,-1 1 0,3-4-1,-1 2 0,2 2 0,0 1 0,-2-3 0,3 0 0,-3-1 1,0 1-1,1 0 0,-1-4 0,0 1 0,0-6 0,2 4 1,0-4 0,3 2-1,3-6 1,3 5 0,1-3-1,5 1 1,-1 1 0,4 0-1,0 0 1,-1-1-2,-2 1 2,2 2-1,-2-4 0,1 4 0,1-7 0,-2 2 0,2-4 0,2 2 1,0-3-1,0-3 0,1 3 0,-1-2 0,3-1 0,0 1 0,4 0 0,0-2 0,-2 2 0,2-2 0,0-2 0,1 2 0,-5 0 0,2 0 0,0 2 0,-1 0 0,1-2 0,-4-2 0,3 4 0,-1-4 0,0 2 0,0-3 0,-3 1 0,2-1 0,-2 1 1,1 2-1,1-1 0,-3 1 1,1-4-1,4 4 1,-1-3-1,-2 0 1,3-1-1,1-1 1,-2 2-1,4-4 1,0 0-1,-2 0 0,0 0 1,0-1-1,-2-1 0,2 0 1,-5-1-1,1 3 0,1-1 1,1-1-1,0-1 0,2 1 1,0 0-1,2 1 0,2-4 0,-1 3 0,-1-1 1,3-1-1,1 5 0,-3-3 0,2 2 0,-3-2 0,7 3 0,-4-3 0,4 2 0,-2-2-1,-2-1 2,0 0-1,2 1 0,2 4 0,-7-4 0,5 4 0,-4-3 0,2 3 0,1-4 0,1 2 0,-4-2 0,2-1 0,1 0-1,-1-1 1,-2 1 0,3-2 0,1 2 0,-4-1 0,4-1 0,0 2 0,0-2 0,0 0 0,2 3 0,0-1 0,-4 1 0,2 2 0,0 1 0,-2 0 0,0 3 0,1-2 0,1 3 0,0-5 0,1 4 0,5 0 0,-1-3 0,0-1 0,4 1 0,-1-1 0,3-2 0,4 4 0,-2-5 0,2 1 0,4 0 0,2 3 0,0-3 0,0 2 0,-2 0 0,-3-3 0,1 6 0,-1-6 0,-4 5 0,-2-5 0,1 1 0,-1-1 0,-1-1 0,1 1 0,1-4 0,-2 0 0,1-3 0,-1 0 0,5-2 1,-4-4-1,4 1 0,0-4 0,-2 2 0,0-4 0,-3 2 0,0 0 0,-3-1 0,-2 2 0,-1-2 0,-3 1 0,-1-4 0,-1 6 0,-2-7 0,-1 2 0,-4-2 0,3 1 0,-3-3 1,0 2-1,2 4 0,-2-6 0,2 2 0,-1-1 0,1 3-1,-4-4 1,3 4 0,-5-2 0,1-4-1,-2 2 1,-1 0 0,-1-1 0,-3-3-1,0 3 1,-4-1 0,2 2-1,-2 1 1,-1-3 0,-4 2 0,0 0 0,0 2-1,-3 0 1,0 0 0,-16 12 0,29-21 0,-29 21 0,28-17 0,-28 17-1,23-19 1,-23 19 0,21-23 0,-21 23 0,17-22 1,-17 22-1,12-23 0,-6 8 0,-6 15 0,12-25 0,-7 6 0,4 2 0,-2-4-1,5 0 1,-2-1 0,2-2 0,-3-2-1,5 1 1,-4 1 0,3-2-1,-3 0 1,1-3 0,1 1 0,2-3-1,-2 0 0,0-4-1,4 4 0,-2-4-1,3 2 1,-1-1-1,-1 1 1,-2 0 0,0 5 1,-2 4 0,-2-2 1,-4 3 0,-3 1 0,-1 3 0,-1 1 1,-1 1-1,-3 0 0,-1-1 1,5 18 0,-9-27 0,9 27 0,-9-25 0,9 25 1,-10-26-1,10 26 0,-7-24 0,0 9 0,7 15 0,-14-26-1,14 26-1,-17-30 1,17 30-1,-23-29 0,9 10 0,-1 3 1,-1-1 0,0 1 0,-3-3 0,2 3 1,-2-3-1,3 2 1,0 1-1,1-1-2,-3 2 1,1-3 0,1 4 0,-5-1-1,-3-1 0,-2 4 0,0-2-1,-4 0 0,-1-3-2,-1 1-1,1-1-2,1-4-3,10 13-12,-15-25 2,19 15 1,-17-25 0</inkml:trace>
  </inkml:traceGroup>
</inkml:ink>
</file>

<file path=ppt/ink/ink1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3:43:13.57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F33EA22-931C-470D-9335-FB72513E2168}" emma:medium="tactile" emma:mode="ink">
          <msink:context xmlns:msink="http://schemas.microsoft.com/ink/2010/main" type="inkDrawing" rotatedBoundingBox="16533,5381 19325,5330 19368,7738 16577,7789" hotPoints="19198,6505 17905,7798 16611,6505 17905,5211" semanticType="enclosure" shapeName="Circle">
            <msink:destinationLink direction="with" ref="{82CFCF8D-F839-474B-BA22-209316D6E1FA}"/>
          </msink:context>
        </emma:interpretation>
      </emma:emma>
    </inkml:annotationXML>
    <inkml:trace contextRef="#ctx0" brushRef="#br0">2584 841 4,'-2'-16'11,"2"16"-1,12-19 1,-12 19-1,7-16-1,-7 16 0,4-15-1,-4 15-1,-4-18 1,4 18-1,-5-20-2,5 20 0,-9-23 0,2 8-1,7 15 0,-14-26-1,7 10 1,-5-1-1,2-2 0,-9-2 0,5 2-1,-7-6 1,0 3-1,-4-4 0,1 2 0,-7-2-1,1-2 1,-1 2 0,-6-2 0,-1-1-2,-2 1 1,0 0-1,-4 1 0,1 1 1,-1 1-2,-1-1 1,-5 4 0,1 1 0,-7 0 1,-3 2-1,0 0 0,-2 2 0,0 1 0,-2 2 0,4 4-1,0 0 1,2 3 0,5 0 0,-2 3-1,0 1 1,3 1 0,2 4-1,2 0 1,4 1 0,1 4-1,0 0 1,6 3 0,-1 1-1,1 3 1,1-2 0,0 3-1,2-1 1,-3 2 0,6-1 0,-3-1-1,3 2 1,1-1 0,-3 1 1,5 0-1,-1 3 0,5-2 1,-3 2 0,0 0 0,3 0-1,-1 2 1,1 0-2,2 1 1,-1-1 0,-1 2-1,-1-1 1,3 4-1,-2 0 1,4-2-1,0 4 1,2-2 0,-3 2 0,3 1 0,1 4-1,1-2 2,1 4-2,0 0 1,2-1 0,-1 1-1,8 3 1,-2-2 0,4 3-1,1 2 1,4 1-1,0 4 1,1-1 0,0 4 0,1 3 1,5 3-1,-2 1 0,5-2 1,-3 1-1,6 0 0,1 4 1,3-3-1,2-1-1,1-1 1,5 1 0,-3-3-1,7 0 1,-3-3-1,2-1 1,5-1-1,5-2 1,-4-2-1,9-4 1,4-1-1,2-5 0,2-2 1,3-5-1,-2-2 1,0-1 0,4-4-1,-8 1 1,0-4 0,3 0-1,1-4 1,1-2 0,1-5 0,0-5 0,3-1 0,5-10 0,8-1 0,2-5 1,0-4-1,6-3 0,0-2 0,0 1 0,-2-1 0,-5 0 1,-7 0-1,-3 2 0,0-2 0,-8 2 0,-1-2 0,0-2 0,0-8 0,0-1 0,2-2 0,-8-3 1,-1-6-1,0-1 1,-7 1-1,2-3 1,-9 6 0,-5-2-1,-5-1 1,-4 1-1,-7-1 0,-1-6 0,-5-3 0,-6-2-1,-1-7 1,-4-1 0,-6-5 0,-6 1 1,-4 0 0,-9 4 0,-3 3 0,-9 1 1,1 10-1,-12 2 0,6 12 0,-5 0 0,2 10-1,1 1 0,5 9-2,4 2-1,2 3-4,7 2-5,5 12-11,-4-7-3,30 7 2,-38 7-1</inkml:trace>
  </inkml:traceGroup>
</inkml:ink>
</file>

<file path=ppt/ink/ink13.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3:43:21.62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2CFCF8D-F839-474B-BA22-209316D6E1FA}" emma:medium="tactile" emma:mode="ink">
          <msink:context xmlns:msink="http://schemas.microsoft.com/ink/2010/main" type="inkDrawing" rotatedBoundingBox="15716,8295 17366,7761 17378,7800 15729,8334" semanticType="callout" shapeName="Other">
            <msink:sourceLink direction="with" ref="{1F33EA22-931C-470D-9335-FB72513E2168}"/>
          </msink:context>
        </emma:interpretation>
      </emma:emma>
    </inkml:annotationXML>
    <inkml:trace contextRef="#ctx0" brushRef="#br0">1640 0 0,'0'0'3,"0"0"0,0 0 0,0 0-1,0 0 1,0 0 0,0 0 0,0 0 0,0 0 0,0 0 0,0 0 0,0 0-1,0 0 0,0 0 0,0 0 0,0 0 0,0 0-1,0 0 1,0 0 0,0 0 0,0 0 0,0 0 0,0 0 0,0 0 0,0 0 0,0 0-1,0 0 0,0 0 1,0 0 1,0 0-1,0 0 1,0 0 0,0 0-1,0 0 1,0 0-1,0 0-1,0 0 0,0 0 1,0 0-1,0 0 1,0 0-1,0 0 1,0 0-1,0 0 0,0 0 0,-6 16 0,6-16-1,0 0 1,0 0-1,-19 10 0,19-10 0,-19 9 0,19-9 0,-21 9 1,21-9-1,-31 8 1,13-1 0,1 0 1,-4 0-1,-2 0 0,1 2 1,-1-1-1,-1 4 0,-2-3 0,-4 5 0,2-5-1,0 5 2,-3-2-1,0 0 1,-4-4-1,4 3 0,-2-1 1,1-1-1,-2 0 0,0-1 0,-2 3 0,1-3 0,2 3-1,-2-3 1,-3 3-1,1-1 0,1 1 0,-2-1 0,1 0 0,0 1 0,1 1 0,-2-2 0,3 4-1,-7-2 1,4 2 0,-4 0 0,5 0-1,1 0 1,-2-2 0,3 0 0,2-2 0,3 1 0,4-1 0,2-1 0,-2-1 0,3 1 0,4-2 0,1 0 0,1 0 0,17-7 0,-30 10 0,30-10 0,-20 7 0,20-7-1,0 0-1,-18 4-1,18-4-2,0 0-1,0 0-6,0 0-6,0 0-2,0 0 0,0 0 0</inkml:trace>
  </inkml:traceGroup>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59:10.20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5515C07-146D-43ED-AC3B-51E2ABFF253A}" emma:medium="tactile" emma:mode="ink">
          <msink:context xmlns:msink="http://schemas.microsoft.com/ink/2010/main" type="inkDrawing" rotatedBoundingBox="11752,15429 16114,15400 16115,15539 11752,15568" shapeName="Other">
            <msink:destinationLink direction="with" ref="{81161741-09E7-40C6-B17A-4A7410BF9EE0}"/>
            <msink:destinationLink direction="from" ref="{2174A819-CF41-43B8-891A-96593850B7AA}"/>
            <msink:destinationLink direction="to" ref="{2174A819-CF41-43B8-891A-96593850B7AA}"/>
          </msink:context>
        </emma:interpretation>
      </emma:emma>
    </inkml:annotationXML>
    <inkml:trace contextRef="#ctx0" brushRef="#br0">4335 19 5,'0'0'12,"0"0"-1,0 0 0,0 0 0,0 0 1,-16 5-2,16-5-1,0 0 1,0 0-3,0 0-1,-15 7-1,15-7-1,0 0 0,0 0-1,-21-2 0,21 2 0,-19 0-1,19 0 0,-28-3 0,12 0-1,-5-1 0,2 2-1,-7 1 0,0-3 1,-6 2 0,-4 2-1,-2-1 1,-6 2 0,-5 1 0,-3 2-1,-4 1 1,-8 0-1,-4-2 0,-8 4 0,-6 0 0,-3 0 0,-4 0 1,-5 2-1,-2-1 0,-3 1 1,-2-2-1,5 0 1,-3-2 0,-4 0-1,-3-3 1,-2 2 0,-1-3 0,3-1 0,-2 0 0,0 2-1,2-2 1,6 0 0,3 0 0,3-2-1,2 1 1,-2 1 0,0 0 0,5 0 0,-2 1 0,4 1 0,2 0 0,9 0 0,1-1 0,10 3 0,8-3-1,5 1 1,5-4 1,5 2-1,5-1 1,6-1 0,3-1-1,7 1 1,0-2 0,21 4-1,-26-7 0,26 7-1,0 0 1,-19-7 0,19 7 0,0 0-1,0 0 1,0 0 0,0 0 0,0 0 0,-17-12 0,17 12-1,0 0 1,0 0-1,-19-12 0,19 12 0,0 0 0,-21-8 1,21 8-2,-23-9 1,23 9-1,-28-11 1,13 6-1,-4 0 1,-1 0-1,1 0 1,-2 1 0,0 1 0,2-2 0,-2 1 0,2 2 0,-2 1 0,4-3 0,-2 2 0,3 1 0,1-1 0,15 2 0,-23 0 0,23 0-1,0 0 1,-17-5 0,17 5 0,0 0 0,0 0 0,0 0 0,0 0-1,0 0 1,-16-2-2,16 2-1,0 0-1,0 0-3,0 0-4,0 0-4,17 7-12,-17-7 0,0 0-1,0 0 3</inkml:trace>
  </inkml:traceGroup>
</inkml:ink>
</file>

<file path=ppt/ink/ink3.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59:08.2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381864C-27FA-4D95-AC87-108925799025}" emma:medium="tactile" emma:mode="ink">
          <msink:context xmlns:msink="http://schemas.microsoft.com/ink/2010/main" type="inkDrawing" rotatedBoundingBox="12361,14063 12591,14501 12349,14629 12118,14191" semanticType="callout" shapeName="Other">
            <msink:sourceLink direction="to" ref="{E9C1597A-52E4-4500-A6A9-5F8F833C08D5}"/>
          </msink:context>
        </emma:interpretation>
      </emma:emma>
    </inkml:annotationXML>
    <inkml:trace contextRef="#ctx0" brushRef="#br0">135 57 25,'0'0'19,"0"0"2,16-5-5,-16 5 0,0 0-3,0 0-2,0 0-3,0 0-2,0 0-2,0 0-1,0 0-1,-16 14-1,16-14 0,-17 21 0,17-21 0,-24 27 0,8-9-1,0 2 1,1 1-1,2-2 0,3-1 0,10-18 0,-16 27-1,16-27 1,-8 19-1,8-19 1,0 0-1,0 0 0,0 18 1,0-18-1,0 0 1,0 0 0,19 15 0,-19-15 0,19 14 0,-19-14 0,28 16 1,-11-6-1,4 4 0,-2 0 0,6 1 0,1-2-1,0 0 2,0-2-2,-3 3 1,-1-4 0,-4-3 0,1-2 0,-19-5 1,22 9-1,-22-9 0,0 0 1,0 0-1,16 10 1,-16-10-1,0 0 1,0 0-1,0 0 1,0 0 0,0 0 1,0 0-1,0 0 1,0 0 0,-7-17-1,7 17 0,-12-28 1,3 6-2,-1-1 1,-3-6-1,5-1 0,-6-6 0,3 1 0,-2 1 0,-1 1 0,1 0 1,1 3-1,4 3 0,-5 2 0,6 8 0,7 17 0,-10-26 0,10 26-1,0 0-2,-7-19-3,7 19-4,0 0-6,0 0-9,0 0-1,0 0 1,0 0 0</inkml:trace>
  </inkml:traceGroup>
</inkml:ink>
</file>

<file path=ppt/ink/ink4.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59:11.19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1161741-09E7-40C6-B17A-4A7410BF9EE0}" emma:medium="tactile" emma:mode="ink">
          <msink:context xmlns:msink="http://schemas.microsoft.com/ink/2010/main" type="inkDrawing" rotatedBoundingBox="11701,15460 11875,15074 12103,15176 11929,15562" semanticType="callout" shapeName="Other">
            <msink:sourceLink direction="with" ref="{E5515C07-146D-43ED-AC3B-51E2ABFF253A}"/>
          </msink:context>
        </emma:interpretation>
      </emma:emma>
    </inkml:annotationXML>
    <inkml:trace contextRef="#ctx0" brushRef="#br0">-206 1098 11,'16'-14'15,"-16"14"-1,0 0-1,0 0 0,16-8-2,-16 8 2,0 0-2,0 0-1,0 0-3,0 0-2,0 0 0,0 0-1,-18 14 0,18-14-1,-21 15-2,6-4 1,-3 2-2,-4 5 1,-1-4-1,-1 3 1,1-1-1,0-1 0,4-4 1,2 1 0,17-12-1,-23 10 1,23-10-1,0 0 1,0 0-1,0 0 0,0 0-1,0 0 1,-12 16 0,12-16 0,0 0 0,5 22 0,-5-22 0,5 23 0,-5-23 0,9 24 0,-9-24-1,9 21 1,-9-21 1,14 22-1,-14-22 0,14 23 0,-14-23 1,15 22-2,-15-22 2,16 23-1,-16-23 0,14 19 0,-14-19 0,0 0 0,14 19 0,-14-19 0,0 0 0,0 0 0,0 0-1,0 0 2,0 0-2,0 0 1,0 0 0,16 3 0,-16-3 1,0 0-1,17-15 0,-17 15 1,19-24-1,-7 8 0,2-3 0,0-4 0,2 1-1,-2-4 1,-2 3 0,0-1-1,-3 3 1,-2 1 1,-2 4-1,-5 16 0,2-23 0,-2 23 0,0 0 0,0-15 0,0 15 0,0 0 0,0 0-1,0 0-3,0 0-3,0 0-4,0 0-9,0 0-5,0 0 1,0 0 1</inkml:trace>
  </inkml:traceGroup>
</inkml:ink>
</file>

<file path=ppt/ink/ink5.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59:14.34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174A819-CF41-43B8-891A-96593850B7AA}" emma:medium="tactile" emma:mode="ink">
          <msink:context xmlns:msink="http://schemas.microsoft.com/ink/2010/main" type="inkDrawing" rotatedBoundingBox="12263,16299 15417,16850 15303,17505 12148,16954" semanticType="callout" shapeName="Other">
            <msink:sourceLink direction="from" ref="{E5515C07-146D-43ED-AC3B-51E2ABFF253A}"/>
            <msink:sourceLink direction="to" ref="{E5515C07-146D-43ED-AC3B-51E2ABFF253A}"/>
          </msink:context>
        </emma:interpretation>
      </emma:emma>
    </inkml:annotationXML>
    <inkml:trace contextRef="#ctx0" brushRef="#br0">3192 769 2,'0'0'10,"0"0"1,0 0-1,0 0-4,0 0 0,-17-5 1,17 5 1,0 0-1,-21 3 1,21-3-2,-17-2 0,17 2-1,-21-1-2,21 1 0,-26-2-1,6-2 0,0 1 0,-7 1 1,-4-1 0,-4-1 0,-3 3 0,-4-3 0,-8-1 0,1 1-1,-8-1 0,-1 0 0,-3 0-1,-3 0 0,-7-4 0,-3 4 0,0 0 0,-8-1-1,-2-2 2,-6-1-1,-6 0 1,0 1-1,-1-4 1,-1 1 0,-1-3 0,5 6-1,-1-4 0,6 3 0,0-3 0,2 0 0,2-2 1,-4 3-1,4-4 0,1 1 1,4-2-1,4 1 0,2-3 0,10 5 0,5-1 0,10-2 0,2 0 0,11 1 1,3 1-1,5 2 0,5 2 2,2-1-2,4 2 0,17 9 0,-25-12-1,25 12 1,0 0-1,-15-5 0,15 5 0,0 0 0,0 0 1,0 0-1,0 0 1,-5-17 0,5 17 0,0 0 0,-6-16-1,6 16 1,0 0-1,-7-15 0,7 15 0,0 0 1,-8-16-2,8 16 1,0 0-1,-7-19 2,7 19-2,0 0 1,-7-17 0,7 17 0,0 0 0,-7-16 0,7 16 0,0 0 0,-7-19 0,7 19-1,0 0 1,-7-21 0,7 21 0,0 0 0,-4-15 0,4 15 0,0 0 0,0 0 0,0 0 0,0 0 0,-1-18 0,1 18 0,0 0 0,0 0 0,0 0 0,0 0 0,0 0-1,0 0 1,0 0 0,0 0-1,0 0 1,0 0 0,0 0-1,0 0 1,0 0 0,0 0 0,0 0 0,0 0 0,0 0-1,0 0 1,0 0 0,0 0-1,0 0 1,0 0-1,0 0 1,0 0-1,0 0 1,0 0 0,0 0 0,0 0-1,0 0 1,-9 18 0,9-18 0,-2 19 0,2-19 0,-3 33 0,1-11 1,0 2-2,0 6 2,-1 3-2,0 0 2,-3 3-1,1 4 0,0-4-1,0-3 1,-1-2 0,1-6-2,2-3 2,-1-5-1,4-17 1,-2 18-1,2-18 0,0 0 1,0 0-1,0 0 1,0 0 0,0 0-1,0 0 1,0 0-1,0 0 1,4-16 0,-4 16 0,3-24-1,1 8 1,-2-3 0,1-7 0,1-1 0,-1-6 0,2-5 0,1 1 0,-1-3-1,-2-1 1,2 1-1,-1 2 2,1 5-2,-3 5 1,0 4 0,-1 5-1,-1 19 1,2-23 0,-2 23 0,0 0 0,0 0 0,0 0 0,0 0-1,0 0 1,0 0 0,0 0-1,0 0 1,16-10-1,-16 10 1,17-4 0,-17 4 0,32-5 0,-12 2-1,3-1 1,3 1 0,0-6 1,2 4-1,0-4 0,-2 1 0,-2 1 0,-3 2 0,-2-1 0,-19 6-1,27-3 1,-27 3 0,15 0-1,-15 0 1,0 0-1,0 0 0,0 0 1,0 0 0,0 0 0,14 19 0,-14-19 0,-2 16 0,2-16 1,-7 29-1,0-10 1,-1 5-1,-3-1 0,-1 3 1,-4 2-1,1 3 1,-3 2-1,1-2 0,-2 0 0,0-2 1,-2 3-1,3-5 0,-1 1 0,5-7 0,-1-2 0,3-3 0,12-16 1,-20 20-1,20-20 0,0 0 1,0 0-1,-17 14 0,17-14 0,0 0 0,0 0 0,0 0-1,0 0-1,0 0-2,0 0-3,0 0-3,9 16-9,-9-16-5,0 0-2,-9 17 2,9-17 1</inkml:trace>
  </inkml:traceGroup>
</inkml:ink>
</file>

<file path=ppt/ink/ink6.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2.54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3D42B66-07D5-432D-BF5A-A177D8377237}" emma:medium="tactile" emma:mode="ink">
          <msink:context xmlns:msink="http://schemas.microsoft.com/ink/2010/main" type="inkDrawing" rotatedBoundingBox="8120,14501 9695,13887 9813,14187 8237,14801" semanticType="callout" shapeName="Other">
            <msink:sourceLink direction="to" ref="{387BE134-8619-47C9-9E96-299A2DB63D53}"/>
            <msink:sourceLink direction="from" ref="{387BE134-8619-47C9-9E96-299A2DB63D53}"/>
          </msink:context>
        </emma:interpretation>
      </emma:emma>
    </inkml:annotationXML>
    <inkml:trace contextRef="#ctx0" brushRef="#br0">0 623 0,'0'0'1,"0"0"0,16-11 0,-16 11 1,0 0-1,0 0 0,0 0 0,0 0 0,0 0 0,0 0-1,15-10 1,-15 10-1,0 0 0,0 0 1,0 0-1,0 0 0,0 0 1,0 0-1,0 0 1,0 0-1,16-3 0,-16 3 1,0 0-1,0 0 0,0 0 1,16-7 0,-16 7-1,0 0 2,15-6-1,-15 6 2,0 0 0,18-8 0,-18 8 2,0 0-1,22-5 1,-22 5-1,0 0 1,21-11-1,-21 11 0,18-8-1,-18 8 0,17-7-1,-17 7 0,21-9 0,-21 9-1,17-7 1,-17 7-1,0 0 1,21-10-1,-21 10 1,0 0-1,18-7 2,-18 7-2,0 0 1,22-14-2,-22 14 1,19-14 0,-19 14-1,26-16 1,-26 16-1,30-17 0,-14 12 0,-1-2 1,1 2-1,0 0 0,-16 5 0,26-11 0,-26 11 0,24-7 0,-24 7 0,23-7 0,-23 7 1,22-7-1,-22 7 0,26-12 0,-26 12 1,28-14-1,-28 14 1,30-15-1,-14 8 0,1-4 1,2 1 0,-2 5-1,4-4 0,-1 2 0,0-1 0,0-1 0,0 2 0,0-2 0,-3 2 0,0-1 0,1 1 0,-1-2 0,1 2-1,-1 0 1,0 0 0,4 2 0,-3-2 0,-1 0-1,2 2 1,0 0 0,1-2-1,-3 2 1,2 1 0,-2-1 0,-1-2-1,7 2 1,-6 0 0,4-2 0,-2 0 0,2 2 0,-2-2 0,0 2 0,4-2-1,-4 2 1,2-2 0,-2 0 0,4 1 0,-4 1 0,2-2 0,-6 2 0,3-2 1,-18 7-1,28-8 0,-28 8 0,22-9 0,-22 9 0,23-11 0,-23 11 0,23-8 0,-23 8 0,20-9 0,-20 9 0,18-12 0,-18 12 0,17-7 0,-17 7 0,0 0 1,18-10-1,-18 10 1,0 0-1,0 0 0,0 0 1,0 0-1,0 0 0,0 0 1,0 0-1,0 0 0,0 0-1,0 0 1,0 0 0,0 0-1,0 0 1,0 0 0,0 0-1,0 0 1,0 0 0,0 0 0,0 0 0,0 0 0,0 0 0,0 0 0,0 0 0,0 0 0,0 0 1,0 0-1,0 0 0,0 0 0,0 0 0,0 0 0,0 0 0,0 0 0,0 0 0,0 0 0,0 0 0,0 0-1,0 0-1,0 0-1,0 0-3,0 0-2,0 0-3,0 0-6,0 0 0,8 20 0</inkml:trace>
    <inkml:trace contextRef="#ctx0" brushRef="#br0" timeOffset="7050.9869">1190 77 0,'0'0'3,"0"0"0,0 0 1,0 0-2,0 0 1,0 0 1,0 0-1,0 0 2,0 0-1,0 0 2,-17-12-1,17 12 0,0 0 1,0 0 0,0 0 0,0 0 1,0 0 0,0 0 1,0 0-1,0 0-1,0 0 0,0 0-1,0 0-2,0 0 0,0 0-1,0 0-1,0 0 1,-16-12-1,16 12-1,0 0 1,0 0-2,0 0 1,0 0-1,0 0 0,0 0 0,19 2 0,-19-2 0,26 0-1,-6-2 1,2 0 0,6-1-1,2-1 0,3-1 1,0 3 0,3-1 0,-3 1 1,-3 0-1,-2 2 1,-6-1 0,-4 1 0,-18 0 0,21 1 1,-21-1-1,0 0 1,0 0-1,0 0 0,0 0 1,0 0-1,0 0 1,0 0-1,0 0 0,0 0 0,0 0-1,0 0 1,0 0 0,0 0-1,0 0 1,5 21 0,-5-21 0,-3 17 0,3-17 0,-6 25 0,6-25 0,-8 22 0,8-22 0,-9 21 0,9-21 0,-9 19 0,9-19 0,-9 19 0,9-19 0,-8 17 0,8-17 0,-11 20 0,11-20-1,-12 15 1,12-15 0,0 0-1,-16 21 1,16-21-2,0 0 1,0 0-2,0 0-1,0 0-1,-13 15-1,13-15-3,0 0 1,0 0-1,0 0-2,0 0-2,5 18-2,-5-18 1</inkml:trace>
  </inkml:traceGroup>
</inkml:ink>
</file>

<file path=ppt/ink/ink7.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5.59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87BE134-8619-47C9-9E96-299A2DB63D53}" emma:medium="tactile" emma:mode="ink">
          <msink:context xmlns:msink="http://schemas.microsoft.com/ink/2010/main" type="inkDrawing" rotatedBoundingBox="10963,13931 13191,14606 13155,14724 10927,14049" shapeName="Other">
            <msink:destinationLink direction="to" ref="{B3D42B66-07D5-432D-BF5A-A177D8377237}"/>
            <msink:destinationLink direction="from" ref="{B3D42B66-07D5-432D-BF5A-A177D8377237}"/>
            <msink:destinationLink direction="to" ref="{EEEFE734-6CBE-440D-8C30-9A0B1EE132B9}"/>
            <msink:destinationLink direction="from" ref="{EEEFE734-6CBE-440D-8C30-9A0B1EE132B9}"/>
          </msink:context>
        </emma:interpretation>
      </emma:emma>
    </inkml:annotationXML>
    <inkml:trace contextRef="#ctx0" brushRef="#br0">0 0 4,'0'0'10,"0"0"0,19 5-1,-19-5-1,0 0 0,0 0 0,18 2-1,-18-2-1,0 0 0,0 0 0,0 0-1,19 0 0,-19 0-2,0 0 0,0 0-1,19 3 0,-19-3-1,0 0 1,21 2-1,-21-2 0,21 2 0,-21-2 0,26 3 0,-11-3 0,-15 0 0,32 4-1,-17-4 0,-15 0 1,28 3-1,-28-3 0,28 3 0,-28-3-1,26 6 1,-26-6 0,26 5 0,-26-5 0,28 5 0,-28-5 0,33 7 0,-14-2 0,0-1 0,2-1 0,2 1 0,0-1 1,1 0-1,-3 1 0,2-1 0,-3 3 0,5-3 1,-4 1-1,0-1 0,-1 0 1,0 3-1,0-3 0,-2 2 1,1-3 0,-3 2-1,1-1 1,0 2 0,1-1-1,-2-1 1,1 2 0,2 1 0,2 0-1,0 0 1,3 1-1,-1-2 0,-1 2 1,6-2-1,-3 2 0,1 0 0,-4 0 1,1-2-1,-2 0 0,0 0 1,-2 0-1,-3 1 1,3-3-1,-19-3 0,31 11 0,-31-11 1,33 17-2,-15-5 1,1-5 0,0 5 0,0-5 0,2 5 0,0-3 0,0-2 0,-2-2 0,3 2 0,-2 0 0,0 0 0,1 0 1,-3 0-1,1-1 0,-2 0 0,2 6 1,-1-5-1,-1 3 0,1-5 0,-1 6 0,0-4 0,1 3 0,1-3 0,-2 0 0,4 2 0,0-3 0,0 3 0,3-2 1,-3 0-1,2-2 0,-4 0 0,2-1 0,-5 1 0,-1-1 0,-15-4 0,23 3 0,-23-3 0,17 5 0,-17-5 0,16 5-1,-16-5 1,16 6 0,-16-6 0,15 5 0,-15-5 0,18 7 0,-18-7 0,0 0 0,17 7 0,-17-7 0,16 7 0,-16-7 0,0 0 0,22 10 0,-22-10 0,18 9 0,-18-9 0,17 8 0,-17-8 0,16 11 0,-16-11 0,15 8 0,-15-8 0,0 0 0,18 11 0,-18-11 0,16 7 0,-16-7 0,0 0 0,17 5 0,-17-5 0,0 0 0,21 5 0,-21-5-1,0 0 1,0 0-1,0 0 1,19 7-1,-19-7 0,0 0 0,0 0 0,0 0 0,0 0 0,0 0-1,17 9 0,-17-9-1,0 0 0,0 0-1,0 0-1,0 0 0,0 0-2,0 0-2,0 0-2,0 0-6,0 0-1,0 0 1,0 0 0</inkml:trace>
  </inkml:traceGroup>
</inkml:ink>
</file>

<file path=ppt/ink/ink8.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7.6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EF1F75A2-549B-415E-9DF5-2836A62CE7F1}" emma:medium="tactile" emma:mode="ink">
          <msink:context xmlns:msink="http://schemas.microsoft.com/ink/2010/main" type="inkDrawing" rotatedBoundingBox="12853,14824 13078,14371 13266,14464 13041,14917" shapeName="Other"/>
        </emma:interpretation>
      </emma:emma>
    </inkml:annotationXML>
    <inkml:trace contextRef="#ctx0" brushRef="#br0">185-8 1,'0'0'10,"0"0"0,-16 9-3,16-9 1,0 0-1,0 0 0,0 0 0,0 0 0,0 0 0,0 0-1,0 0 0,0 0 1,0 0-2,0 0-1,0 0-1,0 0-1,0 0-1,0 0 0,0 0-1,0 0 0,0 0-1,0 0 1,0 17-1,0-17 0,0 0 1,16 17 0,-16-17 0,15 14 0,-15-14 0,21 21 0,-21-21 0,19 24 0,-19-24-1,16 25 1,-16-25-1,12 24 1,-12-24-1,7 15 1,-7-15-1,0 0 1,9 18 1,-9-18-1,0 0 0,0 0 0,0 0 0,7 17 0,-7-17 1,0 0-1,0 0 1,0 0 0,0 0 0,0 0 0,0 0 0,0 0-1,0 0 1,-2 17 0,2-17 0,0 0-1,0 0 1,-3 16 0,3-16 0,0 0 0,0 0 1,-4 19-1,4-19 1,0 0 0,0 0 1,-14 17-1,14-17 0,0 0 0,-22 18 0,6-11-1,16-7 0,-26 17-1,26-17 0,-30 17 0,30-17 0,-26 18 0,26-18 1,-19 14-1,19-14 0,-16 12-1,16-12 1,-15 10 0,15-10 0,0 0-1,-19 12 1,19-12-1,0 0 1,-18 12-1,18-12 0,0 0-1,0 0 1,-17 9-2,17-9 0,0 0 0,0 0-1,-19 17 0,19-17-1,0 0-1,-16 16-1,16-16-2,0 0 0,0 0-2,-9 24-3,9-24-3,0 0 1,0 0 1</inkml:trace>
  </inkml:traceGroup>
</inkml:ink>
</file>

<file path=ppt/ink/ink9.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27.8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C46ED71-F35C-4ED6-8411-B9D625122B03}" emma:medium="tactile" emma:mode="ink">
          <msink:context xmlns:msink="http://schemas.microsoft.com/ink/2010/main" type="inkDrawing" rotatedBoundingBox="6375,15646 8020,16636 7900,16834 6255,15844" semanticType="callout" shapeName="Other"/>
        </emma:interpretation>
      </emma:emma>
    </inkml:annotationXML>
    <inkml:trace contextRef="#ctx0" brushRef="#br0">0 0 10,'0'0'13,"0"0"-1,0 0 0,0 0-1,0 0 0,0 0 0,0 0 0,0 0-2,0 0-1,0 0-1,0 0-2,0 0-2,0 0-1,0 0-1,0 0 0,0 0-1,0 0 1,0 0-1,0 0 0,0 0 1,0 0-1,0 0 0,0 0 1,0 0-1,0 0 0,0 0 0,0 0 0,0 0-1,6 17 2,-6-17-1,0 0 0,15 23 0,-15-23-1,14 19 1,-14-19 0,18 19 0,-18-19 0,20 19 0,-20-19 0,23 21 0,-23-21 0,23 17 0,-23-17 0,22 19 0,-22-19-1,25 21 1,-25-21 0,17 17 0,-17-17 0,17 19 0,-17-19 0,20 18 0,-20-18 0,19 15 0,-19-15 0,17 16 0,-17-16 0,16 14 0,-16-14 0,0 0 0,21 19 0,-21-19 0,14 19 0,-14-19 0,14 15 0,-14-15 0,12 18 1,-12-18-1,14 15 0,-14-15 0,0 0-1,21 21 1,-21-21 1,0 0-1,20 19-1,-20-19 2,0 0-1,18 21 0,-18-21 0,12 17 0,-12-17 0,7 16 0,-7-16 0,0 0 0,10 16 0,-10-16 0,0 0 0,0 0 0,0 0 0,0 0 0,11 15 0,-11-15 0,0 0 0,0 0 0,0 0 0,0 0 1,0 0-2,0 0 1,12 16 1,-12-16-1,0 0 0,0 0 0,0 0 0,0 0 0,0 0 0,0 0 0,0 0 1,0 0-1,0 0 0,0 0 0,0 0 0,0 0 0,0 0 0,0 0 0,0 0 0,0 0 0,0 0 0,10 15 0,-10-15 0,0 0 0,0 0 0,0 0 0,14 16 0,-14-16 0,0 0 0,0 0 0,18 14 0,-18-14 0,0 0 0,0 0 0,19 15 0,-19-15 0,0 0 0,0 0-1,16 12 1,-16-12 0,0 0 0,0 0 0,19 20 0,-19-20 0,0 0 0,19 17 0,-19-17 0,16 14 0,-16-14 0,22 14 0,-22-14 0,26 15 0,-10-8 0,-16-7 0,28 14 0,-28-14 0,26 12 0,-26-12 0,24 12 0,-24-12 0,28 14 0,-12-7 0,-16-7 0,31 12 0,-31-12 1,28 14-1,-28-14 0,26 14 0,-26-14 0,24 12 0,-24-12 0,25 12 0,-25-12 0,24 10 0,-24-10 0,26 9 0,-26-9 0,25 9 0,-25-9 1,22 7-1,-22-7 0,21 7 0,-21-7 0,18 7 0,-18-7 0,0 0 1,17 7-1,-17-7 1,0 0-1,0 0 0,19 10 1,-19-10-1,0 0 1,24 12-1,-24-12 1,23 9-1,-23-9 1,30 7-1,-11-2 1,0-2-1,4 2 0,-4 2 0,3-1 0,1-1 0,-4 0 0,0 0 0,-3-1 0,-16-4 0,26 7 0,-26-7 0,19 1-1,-19-1 2,0 0-2,18 4 2,-18-4-1,0 0 0,0 0 0,0 0-1,15 5 1,-15-5 0,0 0 0,0 0 0,16 5 0,-16-5 0,0 0 0,21 7 0,-21-7 1,19 9-1,-19-9 0,17 5 0,-17-5 0,16 5 0,-16-5 0,16 4 0,-16-4 0,0 0 0,21 7 0,-21-7 0,0 0 0,19 7 0,-19-7 0,0 0 0,15 6 0,-15-6 0,0 0 0,0 0 0,0 0 0,0 0 0,0 0 0,0 0 0,0 0 1,0 0-1,0 0 0,0 0 0,0 0 0,0 0 0,0 0 0,0 0 0,0 0 0,0 0-1,16 9 1,-16-9-1,0 0 0,0 0 0,0 0 0,0 0 0,0 0 0,0 0-1,0 0-1,0 0 1,0 0-1,16 12 1,-16-12-1,0 0 0,0 0 1,0 0-1,0 0 0,0 0-2,0 0-2,15 14-3,-15-14-8,0 0 0,0 0 0,0 0 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6/22/2010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479677757"/>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6/22/2010 11:51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a:xfrm>
            <a:off x="3124200" y="6356350"/>
            <a:ext cx="2895600" cy="365125"/>
          </a:xfrm>
          <a:prstGeom prst="rect">
            <a:avLst/>
          </a:prstGeom>
        </p:spPr>
        <p:txBody>
          <a:bodyPr/>
          <a:lstStyle/>
          <a:p>
            <a:r>
              <a:rPr lang="en-US" smtClean="0"/>
              <a:t>Z3: An Efficient SMT Solver</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a:xfrm>
            <a:off x="3124200" y="6356350"/>
            <a:ext cx="2895600" cy="365125"/>
          </a:xfrm>
          <a:prstGeom prst="rect">
            <a:avLst/>
          </a:prstGeom>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hyperlink" Target="http://www4.in.tum.de/~boehmes/z3-python.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39.emf"/><Relationship Id="rId12" Type="http://schemas.openxmlformats.org/officeDocument/2006/relationships/customXml" Target="../ink/ink10.xml"/><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customXml" Target="../ink/ink7.xml"/><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40.emf"/></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emf"/><Relationship Id="rId4" Type="http://schemas.openxmlformats.org/officeDocument/2006/relationships/image" Target="../media/image46.png"/><Relationship Id="rId9" Type="http://schemas.openxmlformats.org/officeDocument/2006/relationships/customXml" Target="../ink/ink1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47.pn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5.png"/><Relationship Id="rId1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customXml" Target="../ink/ink13.xml"/><Relationship Id="rId4" Type="http://schemas.openxmlformats.org/officeDocument/2006/relationships/image" Target="../media/image9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2645" y="2684941"/>
            <a:ext cx="8032982" cy="3213187"/>
          </a:xfrm>
        </p:spPr>
        <p:txBody>
          <a:bodyPr/>
          <a:lstStyle/>
          <a:p>
            <a:r>
              <a:rPr lang="en-US" sz="4000" i="1" dirty="0" smtClean="0"/>
              <a:t>Decision Engines for Software Analysis using SMT Solvers</a:t>
            </a:r>
            <a:br>
              <a:rPr lang="en-US" sz="4000" i="1" dirty="0" smtClean="0"/>
            </a:br>
            <a:r>
              <a:rPr lang="en-US" sz="4000" i="1" dirty="0" smtClean="0"/>
              <a:t>- Using Z3, </a:t>
            </a:r>
            <a:br>
              <a:rPr lang="en-US" sz="4000" i="1" dirty="0" smtClean="0"/>
            </a:br>
            <a:r>
              <a:rPr lang="en-US" sz="4000" i="1" dirty="0"/>
              <a:t>	</a:t>
            </a:r>
            <a:r>
              <a:rPr lang="en-US" sz="4000" i="1" dirty="0" smtClean="0"/>
              <a:t>- An example using Scheduling</a:t>
            </a:r>
            <a:br>
              <a:rPr lang="en-US" sz="4000" i="1" dirty="0" smtClean="0"/>
            </a:br>
            <a:r>
              <a:rPr lang="en-US" sz="4000" i="1" dirty="0"/>
              <a:t>	</a:t>
            </a:r>
            <a:r>
              <a:rPr lang="en-US" sz="4000" i="1" dirty="0" smtClean="0"/>
              <a:t>- Core and User Theories</a:t>
            </a:r>
            <a:r>
              <a:rPr sz="4800" dirty="0" smtClean="0">
                <a:latin typeface="Calibri" pitchFamily="34" charset="0"/>
              </a:rPr>
              <a:t/>
            </a:r>
            <a:br>
              <a:rPr sz="4800" dirty="0" smtClean="0">
                <a:latin typeface="Calibri" pitchFamily="34" charset="0"/>
              </a:rPr>
            </a:br>
            <a:r>
              <a:rPr sz="3200" dirty="0" smtClean="0">
                <a:latin typeface="Calibri" pitchFamily="34" charset="0"/>
              </a:rPr>
              <a:t>PLDI 2010 - Toronto</a:t>
            </a:r>
            <a:endParaRPr lang="en-US" sz="4800" dirty="0">
              <a:latin typeface="Calibri" pitchFamily="34" charset="0"/>
            </a:endParaRPr>
          </a:p>
        </p:txBody>
      </p:sp>
      <p:sp>
        <p:nvSpPr>
          <p:cNvPr id="3" name="Subtitle 2"/>
          <p:cNvSpPr>
            <a:spLocks noGrp="1"/>
          </p:cNvSpPr>
          <p:nvPr>
            <p:ph type="subTitle" idx="1"/>
          </p:nvPr>
        </p:nvSpPr>
        <p:spPr>
          <a:xfrm>
            <a:off x="702645" y="5821289"/>
            <a:ext cx="7692761" cy="861774"/>
          </a:xfrm>
        </p:spPr>
        <p:txBody>
          <a:bodyPr/>
          <a:lstStyle/>
          <a:p>
            <a:pPr>
              <a:lnSpc>
                <a:spcPct val="100000"/>
              </a:lnSpc>
            </a:pPr>
            <a:r>
              <a:rPr lang="en-US" sz="2800" dirty="0" smtClean="0">
                <a:latin typeface="Calibri" pitchFamily="34" charset="0"/>
              </a:rPr>
              <a:t>Leonardo de Moura and Nikolaj </a:t>
            </a:r>
            <a:r>
              <a:rPr lang="en-US" sz="2800" dirty="0" err="1" smtClean="0">
                <a:latin typeface="Calibri" pitchFamily="34" charset="0"/>
              </a:rPr>
              <a:t>Bjørner</a:t>
            </a:r>
            <a:endParaRPr lang="en-US" sz="2800" dirty="0" smtClean="0">
              <a:latin typeface="Calibri" pitchFamily="34" charset="0"/>
            </a:endParaRPr>
          </a:p>
          <a:p>
            <a:pPr>
              <a:lnSpc>
                <a:spcPct val="100000"/>
              </a:lnSpc>
            </a:pPr>
            <a:r>
              <a:rPr lang="en-US" sz="2800" dirty="0" smtClean="0">
                <a:latin typeface="Calibri" pitchFamily="34" charset="0"/>
              </a:rPr>
              <a:t>Microsoft Research</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1812121"/>
            <a:ext cx="8382000" cy="1809726"/>
          </a:xfrm>
        </p:spPr>
        <p:txBody>
          <a:bodyPr/>
          <a:lstStyle/>
          <a:p>
            <a:pPr marL="0" indent="0">
              <a:buNone/>
            </a:pPr>
            <a:r>
              <a:rPr lang="en-US" dirty="0" smtClean="0"/>
              <a:t>(</a:t>
            </a:r>
            <a:r>
              <a:rPr lang="en-US" dirty="0"/>
              <a:t>check-sat)</a:t>
            </a:r>
          </a:p>
          <a:p>
            <a:pPr marL="0" indent="0">
              <a:buNone/>
            </a:pPr>
            <a:endParaRPr lang="en-US" dirty="0" smtClean="0"/>
          </a:p>
          <a:p>
            <a:pPr marL="0" indent="0">
              <a:buNone/>
            </a:pPr>
            <a:endParaRPr lang="en-US" dirty="0"/>
          </a:p>
          <a:p>
            <a:pPr marL="0" indent="0">
              <a:buNone/>
            </a:pPr>
            <a:r>
              <a:rPr lang="en-US" dirty="0" smtClean="0"/>
              <a:t>(model)</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4"/>
          <p:cNvSpPr/>
          <p:nvPr/>
        </p:nvSpPr>
        <p:spPr>
          <a:xfrm>
            <a:off x="5185711" y="1835031"/>
            <a:ext cx="3839513" cy="369332"/>
          </a:xfrm>
          <a:prstGeom prst="rect">
            <a:avLst/>
          </a:prstGeom>
        </p:spPr>
        <p:txBody>
          <a:bodyPr wrap="none">
            <a:spAutoFit/>
          </a:bodyPr>
          <a:lstStyle/>
          <a:p>
            <a:r>
              <a:rPr lang="en-US" dirty="0" smtClean="0">
                <a:solidFill>
                  <a:srgbClr val="7030A0"/>
                </a:solidFill>
              </a:rPr>
              <a:t>Check </a:t>
            </a:r>
            <a:r>
              <a:rPr lang="en-US" dirty="0" err="1" smtClean="0">
                <a:solidFill>
                  <a:srgbClr val="7030A0"/>
                </a:solidFill>
              </a:rPr>
              <a:t>satisfiability</a:t>
            </a:r>
            <a:r>
              <a:rPr lang="en-US" dirty="0">
                <a:solidFill>
                  <a:srgbClr val="7030A0"/>
                </a:solidFill>
              </a:rPr>
              <a:t> </a:t>
            </a:r>
            <a:r>
              <a:rPr lang="en-US" dirty="0" smtClean="0">
                <a:solidFill>
                  <a:srgbClr val="7030A0"/>
                </a:solidFill>
              </a:rPr>
              <a:t>of the assertions</a:t>
            </a:r>
            <a:endParaRPr lang="en-US" dirty="0">
              <a:solidFill>
                <a:srgbClr val="7030A0"/>
              </a:solidFill>
            </a:endParaRPr>
          </a:p>
        </p:txBody>
      </p:sp>
      <p:sp>
        <p:nvSpPr>
          <p:cNvPr id="6" name="Rectangle 5"/>
          <p:cNvSpPr/>
          <p:nvPr/>
        </p:nvSpPr>
        <p:spPr>
          <a:xfrm>
            <a:off x="5304487" y="3266801"/>
            <a:ext cx="2018501" cy="369332"/>
          </a:xfrm>
          <a:prstGeom prst="rect">
            <a:avLst/>
          </a:prstGeom>
        </p:spPr>
        <p:txBody>
          <a:bodyPr wrap="none">
            <a:spAutoFit/>
          </a:bodyPr>
          <a:lstStyle/>
          <a:p>
            <a:r>
              <a:rPr lang="en-US" dirty="0" smtClean="0">
                <a:solidFill>
                  <a:srgbClr val="7030A0"/>
                </a:solidFill>
              </a:rPr>
              <a:t>Display the model</a:t>
            </a:r>
            <a:endParaRPr lang="en-US" dirty="0">
              <a:solidFill>
                <a:srgbClr val="7030A0"/>
              </a:solidFill>
            </a:endParaRPr>
          </a:p>
        </p:txBody>
      </p:sp>
      <p:sp>
        <p:nvSpPr>
          <p:cNvPr id="7" name="TextBox 6"/>
          <p:cNvSpPr txBox="1"/>
          <p:nvPr/>
        </p:nvSpPr>
        <p:spPr>
          <a:xfrm>
            <a:off x="476517" y="4082603"/>
            <a:ext cx="2119491" cy="1754326"/>
          </a:xfrm>
          <a:prstGeom prst="rect">
            <a:avLst/>
          </a:prstGeom>
          <a:noFill/>
        </p:spPr>
        <p:txBody>
          <a:bodyPr wrap="none" rtlCol="0">
            <a:spAutoFit/>
          </a:bodyPr>
          <a:lstStyle/>
          <a:p>
            <a:r>
              <a:rPr lang="en-US" dirty="0">
                <a:solidFill>
                  <a:srgbClr val="7030A0"/>
                </a:solidFill>
              </a:rPr>
              <a:t>("model" "t11 -&gt; 5</a:t>
            </a:r>
          </a:p>
          <a:p>
            <a:r>
              <a:rPr lang="en-US" dirty="0" smtClean="0">
                <a:solidFill>
                  <a:srgbClr val="7030A0"/>
                </a:solidFill>
              </a:rPr>
              <a:t>	 t12 </a:t>
            </a:r>
            <a:r>
              <a:rPr lang="en-US" dirty="0">
                <a:solidFill>
                  <a:srgbClr val="7030A0"/>
                </a:solidFill>
              </a:rPr>
              <a:t>-&gt; 7</a:t>
            </a:r>
          </a:p>
          <a:p>
            <a:r>
              <a:rPr lang="en-US" dirty="0" smtClean="0">
                <a:solidFill>
                  <a:srgbClr val="7030A0"/>
                </a:solidFill>
              </a:rPr>
              <a:t>	 t21 </a:t>
            </a:r>
            <a:r>
              <a:rPr lang="en-US" dirty="0">
                <a:solidFill>
                  <a:srgbClr val="7030A0"/>
                </a:solidFill>
              </a:rPr>
              <a:t>-&gt; 2</a:t>
            </a:r>
          </a:p>
          <a:p>
            <a:r>
              <a:rPr lang="en-US" dirty="0" smtClean="0">
                <a:solidFill>
                  <a:srgbClr val="7030A0"/>
                </a:solidFill>
              </a:rPr>
              <a:t>	 t22 </a:t>
            </a:r>
            <a:r>
              <a:rPr lang="en-US" dirty="0">
                <a:solidFill>
                  <a:srgbClr val="7030A0"/>
                </a:solidFill>
              </a:rPr>
              <a:t>-&gt; 5</a:t>
            </a:r>
          </a:p>
          <a:p>
            <a:r>
              <a:rPr lang="en-US" dirty="0" smtClean="0">
                <a:solidFill>
                  <a:srgbClr val="7030A0"/>
                </a:solidFill>
              </a:rPr>
              <a:t>	 t31 </a:t>
            </a:r>
            <a:r>
              <a:rPr lang="en-US" dirty="0">
                <a:solidFill>
                  <a:srgbClr val="7030A0"/>
                </a:solidFill>
              </a:rPr>
              <a:t>-&gt; 0</a:t>
            </a:r>
          </a:p>
          <a:p>
            <a:r>
              <a:rPr lang="en-US" dirty="0" smtClean="0">
                <a:solidFill>
                  <a:srgbClr val="7030A0"/>
                </a:solidFill>
              </a:rPr>
              <a:t>	 t32 </a:t>
            </a:r>
            <a:r>
              <a:rPr lang="en-US" dirty="0">
                <a:solidFill>
                  <a:srgbClr val="7030A0"/>
                </a:solidFill>
              </a:rPr>
              <a:t>-&gt; 2")</a:t>
            </a:r>
            <a:endParaRPr lang="en-US" dirty="0" smtClean="0">
              <a:solidFill>
                <a:srgbClr val="7030A0"/>
              </a:solidFill>
            </a:endParaRPr>
          </a:p>
        </p:txBody>
      </p:sp>
    </p:spTree>
    <p:extLst>
      <p:ext uri="{BB962C8B-B14F-4D97-AF65-F5344CB8AC3E}">
        <p14:creationId xmlns:p14="http://schemas.microsoft.com/office/powerpoint/2010/main" val="363553143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81000" y="1412875"/>
            <a:ext cx="8382000" cy="4653582"/>
          </a:xfrm>
        </p:spPr>
        <p:txBody>
          <a:bodyPr/>
          <a:lstStyle/>
          <a:p>
            <a:pPr marL="0" indent="0">
              <a:buNone/>
            </a:pPr>
            <a:r>
              <a:rPr lang="en-US" dirty="0" smtClean="0"/>
              <a:t> </a:t>
            </a:r>
            <a:r>
              <a:rPr lang="en-US" dirty="0"/>
              <a:t>(declare-fun </a:t>
            </a:r>
            <a:r>
              <a:rPr lang="en-US" i="1" dirty="0" smtClean="0">
                <a:solidFill>
                  <a:schemeClr val="accent6"/>
                </a:solidFill>
              </a:rPr>
              <a:t>id </a:t>
            </a:r>
            <a:r>
              <a:rPr lang="en-US" dirty="0" smtClean="0"/>
              <a:t>(</a:t>
            </a:r>
            <a:r>
              <a:rPr lang="en-US" i="1" dirty="0" smtClean="0">
                <a:solidFill>
                  <a:schemeClr val="accent6"/>
                </a:solidFill>
              </a:rPr>
              <a:t>sort</a:t>
            </a:r>
            <a:r>
              <a:rPr lang="en-US" dirty="0" smtClean="0">
                <a:solidFill>
                  <a:schemeClr val="accent6"/>
                </a:solidFill>
              </a:rPr>
              <a:t>*</a:t>
            </a:r>
            <a:r>
              <a:rPr lang="en-US" dirty="0" smtClean="0"/>
              <a:t>) </a:t>
            </a:r>
            <a:r>
              <a:rPr lang="en-US" i="1" dirty="0" smtClean="0">
                <a:solidFill>
                  <a:schemeClr val="accent6"/>
                </a:solidFill>
              </a:rPr>
              <a:t>sort</a:t>
            </a:r>
            <a:r>
              <a:rPr lang="en-US" dirty="0" smtClean="0"/>
              <a:t>)	declare </a:t>
            </a:r>
            <a:r>
              <a:rPr lang="en-US" dirty="0"/>
              <a:t>function</a:t>
            </a:r>
          </a:p>
          <a:p>
            <a:pPr marL="0" indent="0">
              <a:buNone/>
            </a:pPr>
            <a:endParaRPr lang="en-US" dirty="0"/>
          </a:p>
          <a:p>
            <a:pPr marL="0" indent="0">
              <a:buNone/>
            </a:pPr>
            <a:r>
              <a:rPr lang="en-US" dirty="0"/>
              <a:t> (define-fun </a:t>
            </a:r>
            <a:r>
              <a:rPr lang="en-US" i="1" dirty="0" smtClean="0">
                <a:solidFill>
                  <a:schemeClr val="accent6"/>
                </a:solidFill>
              </a:rPr>
              <a:t>id</a:t>
            </a:r>
            <a:r>
              <a:rPr lang="en-US" dirty="0" smtClean="0"/>
              <a:t> ((</a:t>
            </a:r>
            <a:r>
              <a:rPr lang="en-US" i="1" dirty="0">
                <a:solidFill>
                  <a:schemeClr val="accent6"/>
                </a:solidFill>
              </a:rPr>
              <a:t>id </a:t>
            </a:r>
            <a:r>
              <a:rPr lang="en-US" i="1" dirty="0" smtClean="0">
                <a:solidFill>
                  <a:schemeClr val="accent6"/>
                </a:solidFill>
              </a:rPr>
              <a:t>sort</a:t>
            </a:r>
            <a:r>
              <a:rPr lang="en-US" dirty="0" smtClean="0"/>
              <a:t>)</a:t>
            </a:r>
            <a:r>
              <a:rPr lang="en-US" dirty="0" smtClean="0">
                <a:solidFill>
                  <a:schemeClr val="accent6"/>
                </a:solidFill>
              </a:rPr>
              <a:t>*</a:t>
            </a:r>
            <a:r>
              <a:rPr lang="en-US" dirty="0" smtClean="0"/>
              <a:t>) </a:t>
            </a:r>
            <a:r>
              <a:rPr lang="en-US" i="1" dirty="0" smtClean="0">
                <a:solidFill>
                  <a:schemeClr val="accent6"/>
                </a:solidFill>
              </a:rPr>
              <a:t>sort</a:t>
            </a:r>
            <a:r>
              <a:rPr lang="en-US" dirty="0" smtClean="0"/>
              <a:t> </a:t>
            </a:r>
            <a:r>
              <a:rPr lang="en-US" i="1" dirty="0" smtClean="0">
                <a:solidFill>
                  <a:schemeClr val="accent6"/>
                </a:solidFill>
              </a:rPr>
              <a:t>term</a:t>
            </a:r>
            <a:r>
              <a:rPr lang="en-US" dirty="0" smtClean="0"/>
              <a:t>)</a:t>
            </a:r>
            <a:endParaRPr lang="en-US" dirty="0"/>
          </a:p>
          <a:p>
            <a:pPr marL="0" indent="0">
              <a:buNone/>
            </a:pPr>
            <a:r>
              <a:rPr lang="en-US" dirty="0"/>
              <a:t>    </a:t>
            </a:r>
            <a:r>
              <a:rPr lang="en-US" dirty="0" smtClean="0"/>
              <a:t>	define </a:t>
            </a:r>
            <a:r>
              <a:rPr lang="en-US" dirty="0"/>
              <a:t>an expression </a:t>
            </a:r>
            <a:r>
              <a:rPr lang="en-US" dirty="0" smtClean="0"/>
              <a:t>shorthand</a:t>
            </a:r>
          </a:p>
          <a:p>
            <a:pPr marL="0" indent="0">
              <a:buNone/>
            </a:pPr>
            <a:endParaRPr lang="en-US" dirty="0"/>
          </a:p>
          <a:p>
            <a:pPr marL="0" indent="0">
              <a:buNone/>
            </a:pPr>
            <a:r>
              <a:rPr lang="en-US" dirty="0"/>
              <a:t> (assert </a:t>
            </a:r>
            <a:r>
              <a:rPr lang="en-US" i="1" dirty="0" smtClean="0">
                <a:solidFill>
                  <a:schemeClr val="accent6"/>
                </a:solidFill>
              </a:rPr>
              <a:t>term</a:t>
            </a:r>
            <a:r>
              <a:rPr lang="en-US" dirty="0" smtClean="0"/>
              <a:t>)		assert formula</a:t>
            </a:r>
            <a:endParaRPr lang="en-US" dirty="0"/>
          </a:p>
          <a:p>
            <a:pPr marL="0" indent="0">
              <a:buNone/>
            </a:pPr>
            <a:r>
              <a:rPr lang="en-US" dirty="0"/>
              <a:t> (</a:t>
            </a:r>
            <a:r>
              <a:rPr lang="en-US" dirty="0" smtClean="0"/>
              <a:t>check-sat)	    		check </a:t>
            </a:r>
            <a:r>
              <a:rPr lang="en-US" dirty="0" err="1" smtClean="0"/>
              <a:t>satisfiability</a:t>
            </a:r>
            <a:r>
              <a:rPr lang="en-US" dirty="0" smtClean="0"/>
              <a:t> of assertions</a:t>
            </a:r>
            <a:endParaRPr lang="en-US" dirty="0"/>
          </a:p>
          <a:p>
            <a:pPr marL="0" indent="0">
              <a:buNone/>
            </a:pPr>
            <a:r>
              <a:rPr lang="en-US" dirty="0"/>
              <a:t> (push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push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a:t> (pop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pop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smtClean="0"/>
              <a:t> </a:t>
            </a:r>
            <a:r>
              <a:rPr lang="en-US" dirty="0"/>
              <a:t>(get-info </a:t>
            </a:r>
            <a:r>
              <a:rPr lang="en-US" dirty="0" smtClean="0"/>
              <a:t>model)		model </a:t>
            </a:r>
            <a:r>
              <a:rPr lang="en-US" dirty="0"/>
              <a:t>from satisfied </a:t>
            </a:r>
            <a:r>
              <a:rPr lang="en-US" dirty="0" smtClean="0"/>
              <a:t>assertions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240895099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55243" y="2146971"/>
            <a:ext cx="8382000" cy="3705630"/>
          </a:xfrm>
        </p:spPr>
        <p:txBody>
          <a:bodyPr/>
          <a:lstStyle/>
          <a:p>
            <a:pPr marL="0" indent="0">
              <a:buNone/>
            </a:pPr>
            <a:r>
              <a:rPr lang="en-US" i="1" dirty="0" smtClean="0">
                <a:solidFill>
                  <a:schemeClr val="accent6"/>
                </a:solidFill>
              </a:rPr>
              <a:t> term </a:t>
            </a:r>
            <a:r>
              <a:rPr lang="en-US" dirty="0" smtClean="0">
                <a:solidFill>
                  <a:srgbClr val="7030A0"/>
                </a:solidFill>
              </a:rPr>
              <a:t>::= </a:t>
            </a:r>
            <a:r>
              <a:rPr lang="en-US" i="1" dirty="0">
                <a:solidFill>
                  <a:schemeClr val="accent6"/>
                </a:solidFill>
              </a:rPr>
              <a:t>id</a:t>
            </a:r>
            <a:r>
              <a:rPr lang="en-US" dirty="0" smtClean="0"/>
              <a:t> </a:t>
            </a:r>
          </a:p>
          <a:p>
            <a:pPr marL="0" indent="0">
              <a:buNone/>
            </a:pPr>
            <a:r>
              <a:rPr lang="en-US" dirty="0"/>
              <a:t>	</a:t>
            </a:r>
            <a:r>
              <a:rPr lang="en-US" dirty="0" smtClean="0"/>
              <a:t>  </a:t>
            </a:r>
            <a:r>
              <a:rPr lang="en-US" dirty="0" smtClean="0">
                <a:solidFill>
                  <a:srgbClr val="7030A0"/>
                </a:solidFill>
              </a:rPr>
              <a:t> | </a:t>
            </a:r>
            <a:r>
              <a:rPr lang="en-US" i="1" dirty="0" smtClean="0">
                <a:solidFill>
                  <a:schemeClr val="accent6"/>
                </a:solidFill>
              </a:rPr>
              <a:t>number</a:t>
            </a:r>
            <a:endParaRPr lang="en-US" dirty="0" smtClean="0"/>
          </a:p>
          <a:p>
            <a:pPr marL="0" indent="0">
              <a:buNone/>
            </a:pPr>
            <a:r>
              <a:rPr lang="en-US" dirty="0"/>
              <a:t>	</a:t>
            </a:r>
            <a:r>
              <a:rPr lang="en-US" dirty="0" smtClean="0"/>
              <a:t>   </a:t>
            </a:r>
            <a:r>
              <a:rPr lang="en-US" dirty="0" smtClean="0">
                <a:solidFill>
                  <a:srgbClr val="7030A0"/>
                </a:solidFill>
              </a:rPr>
              <a:t>|</a:t>
            </a:r>
            <a:r>
              <a:rPr lang="en-US" dirty="0" smtClean="0"/>
              <a:t> (</a:t>
            </a:r>
            <a:r>
              <a:rPr lang="en-US" i="1" dirty="0">
                <a:solidFill>
                  <a:schemeClr val="accent6"/>
                </a:solidFill>
              </a:rPr>
              <a:t>id</a:t>
            </a:r>
            <a:r>
              <a:rPr lang="en-US" dirty="0" smtClean="0"/>
              <a:t> </a:t>
            </a:r>
            <a:r>
              <a:rPr lang="en-US" i="1" dirty="0" smtClean="0">
                <a:solidFill>
                  <a:schemeClr val="accent6"/>
                </a:solidFill>
              </a:rPr>
              <a:t>term</a:t>
            </a:r>
            <a:r>
              <a:rPr lang="en-US" dirty="0" smtClean="0">
                <a:solidFill>
                  <a:srgbClr val="7030A0"/>
                </a:solidFill>
              </a:rPr>
              <a:t>+</a:t>
            </a:r>
            <a:r>
              <a:rPr lang="en-US" dirty="0" smtClean="0"/>
              <a:t>)</a:t>
            </a:r>
          </a:p>
          <a:p>
            <a:pPr marL="0" indent="0">
              <a:buNone/>
            </a:pPr>
            <a:r>
              <a:rPr lang="en-US" dirty="0"/>
              <a:t>	</a:t>
            </a:r>
            <a:r>
              <a:rPr lang="en-US" dirty="0" smtClean="0"/>
              <a:t>   </a:t>
            </a:r>
            <a:r>
              <a:rPr lang="en-US" dirty="0" smtClean="0">
                <a:solidFill>
                  <a:srgbClr val="7030A0"/>
                </a:solidFill>
              </a:rPr>
              <a:t>|</a:t>
            </a:r>
            <a:r>
              <a:rPr lang="en-US" dirty="0" smtClean="0"/>
              <a:t> (</a:t>
            </a:r>
            <a:r>
              <a:rPr lang="en-US" dirty="0" err="1" smtClean="0"/>
              <a:t>forall</a:t>
            </a:r>
            <a:r>
              <a:rPr lang="en-US" dirty="0" smtClean="0"/>
              <a:t> (</a:t>
            </a:r>
            <a:r>
              <a:rPr lang="en-US" i="1" dirty="0" smtClean="0">
                <a:solidFill>
                  <a:schemeClr val="accent6"/>
                </a:solidFill>
              </a:rPr>
              <a:t>id</a:t>
            </a:r>
            <a:r>
              <a:rPr lang="en-US" dirty="0" smtClean="0"/>
              <a:t> </a:t>
            </a:r>
            <a:r>
              <a:rPr lang="en-US" i="1" dirty="0" smtClean="0">
                <a:solidFill>
                  <a:schemeClr val="accent6"/>
                </a:solidFill>
              </a:rPr>
              <a:t>sort</a:t>
            </a:r>
            <a:r>
              <a:rPr lang="en-US" dirty="0" smtClean="0"/>
              <a:t>)</a:t>
            </a:r>
            <a:r>
              <a:rPr lang="en-US" dirty="0" smtClean="0">
                <a:solidFill>
                  <a:srgbClr val="7030A0"/>
                </a:solidFill>
              </a:rPr>
              <a:t>+</a:t>
            </a:r>
            <a:r>
              <a:rPr lang="en-US" dirty="0" smtClean="0"/>
              <a:t> </a:t>
            </a:r>
            <a:r>
              <a:rPr lang="en-US" i="1" dirty="0" smtClean="0">
                <a:solidFill>
                  <a:schemeClr val="accent6"/>
                </a:solidFill>
              </a:rPr>
              <a:t>term</a:t>
            </a:r>
            <a:r>
              <a:rPr lang="en-US" dirty="0" smtClean="0"/>
              <a:t>)</a:t>
            </a:r>
          </a:p>
          <a:p>
            <a:pPr marL="0" indent="0">
              <a:buNone/>
            </a:pPr>
            <a:endParaRPr lang="en-US" dirty="0" smtClean="0"/>
          </a:p>
          <a:p>
            <a:pPr marL="0" indent="0">
              <a:buNone/>
            </a:pPr>
            <a:r>
              <a:rPr lang="en-US" i="1" dirty="0" smtClean="0">
                <a:solidFill>
                  <a:schemeClr val="accent6"/>
                </a:solidFill>
              </a:rPr>
              <a:t>sort </a:t>
            </a:r>
            <a:r>
              <a:rPr lang="en-US" dirty="0" smtClean="0">
                <a:solidFill>
                  <a:srgbClr val="7030A0"/>
                </a:solidFill>
              </a:rPr>
              <a:t>::= </a:t>
            </a:r>
            <a:r>
              <a:rPr lang="en-US" i="1" dirty="0">
                <a:solidFill>
                  <a:schemeClr val="accent6"/>
                </a:solidFill>
              </a:rPr>
              <a:t>id</a:t>
            </a:r>
            <a:r>
              <a:rPr lang="en-US" dirty="0" smtClean="0"/>
              <a:t> </a:t>
            </a:r>
            <a:r>
              <a:rPr lang="en-US" dirty="0">
                <a:solidFill>
                  <a:srgbClr val="7030A0"/>
                </a:solidFill>
              </a:rPr>
              <a:t>|</a:t>
            </a:r>
            <a:r>
              <a:rPr lang="en-US" dirty="0"/>
              <a:t> </a:t>
            </a:r>
            <a:r>
              <a:rPr lang="en-US" dirty="0" smtClean="0"/>
              <a:t>(</a:t>
            </a:r>
            <a:r>
              <a:rPr lang="en-US" i="1" dirty="0">
                <a:solidFill>
                  <a:schemeClr val="accent6"/>
                </a:solidFill>
              </a:rPr>
              <a:t>id </a:t>
            </a:r>
            <a:r>
              <a:rPr lang="en-US" i="1" dirty="0" smtClean="0">
                <a:solidFill>
                  <a:schemeClr val="accent6"/>
                </a:solidFill>
              </a:rPr>
              <a:t>sort</a:t>
            </a:r>
            <a:r>
              <a:rPr lang="en-US" dirty="0" smtClean="0">
                <a:solidFill>
                  <a:srgbClr val="7030A0"/>
                </a:solidFill>
              </a:rPr>
              <a:t>+</a:t>
            </a:r>
            <a:r>
              <a:rPr lang="en-US" dirty="0" smtClean="0"/>
              <a:t>)</a:t>
            </a:r>
            <a:endParaRPr lang="en-US" dirty="0"/>
          </a:p>
          <a:p>
            <a:pPr marL="0" indent="0">
              <a:buNone/>
            </a:pPr>
            <a:endParaRPr lang="en-US" dirty="0" smtClean="0"/>
          </a:p>
          <a:p>
            <a:pPr marL="0" indent="0">
              <a:buNone/>
            </a:pPr>
            <a:r>
              <a:rPr lang="en-US" i="1" dirty="0">
                <a:solidFill>
                  <a:schemeClr val="accent6"/>
                </a:solidFill>
              </a:rPr>
              <a:t>id </a:t>
            </a:r>
            <a:r>
              <a:rPr lang="en-US" dirty="0" smtClean="0"/>
              <a:t>::= and </a:t>
            </a:r>
            <a:r>
              <a:rPr lang="en-US" dirty="0" smtClean="0">
                <a:solidFill>
                  <a:srgbClr val="7030A0"/>
                </a:solidFill>
              </a:rPr>
              <a:t>|</a:t>
            </a:r>
            <a:r>
              <a:rPr lang="en-US" dirty="0" smtClean="0"/>
              <a:t> or </a:t>
            </a:r>
            <a:r>
              <a:rPr lang="en-US" dirty="0" smtClean="0">
                <a:solidFill>
                  <a:srgbClr val="7030A0"/>
                </a:solidFill>
              </a:rPr>
              <a:t>|</a:t>
            </a:r>
            <a:r>
              <a:rPr lang="en-US" dirty="0" smtClean="0"/>
              <a:t> =&gt;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a:t>
            </a:r>
            <a:r>
              <a:rPr lang="en-US" dirty="0" smtClean="0">
                <a:solidFill>
                  <a:srgbClr val="7030A0"/>
                </a:solidFill>
              </a:rPr>
              <a:t>|</a:t>
            </a:r>
            <a:r>
              <a:rPr lang="en-US" dirty="0" smtClean="0"/>
              <a:t> </a:t>
            </a:r>
            <a:r>
              <a:rPr lang="en-US" i="1" dirty="0" smtClean="0">
                <a:solidFill>
                  <a:srgbClr val="7030A0"/>
                </a:solidFill>
              </a:rPr>
              <a:t>token </a:t>
            </a:r>
            <a:r>
              <a:rPr lang="en-US" dirty="0">
                <a:solidFill>
                  <a:srgbClr val="7030A0"/>
                </a:solidFill>
              </a:rPr>
              <a:t>|</a:t>
            </a:r>
            <a:r>
              <a:rPr lang="en-US" dirty="0"/>
              <a:t> </a:t>
            </a:r>
            <a:r>
              <a:rPr lang="en-US" i="1" dirty="0" smtClean="0">
                <a:solidFill>
                  <a:srgbClr val="7030A0"/>
                </a:solidFill>
              </a:rPr>
              <a:t>…</a:t>
            </a:r>
            <a:endParaRPr lang="en-US" dirty="0" smtClean="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8780500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Z3’s C API</a:t>
            </a:r>
            <a:endParaRPr lang="en-US" dirty="0"/>
          </a:p>
        </p:txBody>
      </p:sp>
      <p:sp>
        <p:nvSpPr>
          <p:cNvPr id="3" name="Content Placeholder 2"/>
          <p:cNvSpPr>
            <a:spLocks noGrp="1"/>
          </p:cNvSpPr>
          <p:nvPr>
            <p:ph idx="1"/>
          </p:nvPr>
        </p:nvSpPr>
        <p:spPr>
          <a:xfrm>
            <a:off x="432516" y="1657574"/>
            <a:ext cx="8382000" cy="1532727"/>
          </a:xfrm>
        </p:spPr>
        <p:txBody>
          <a:bodyPr/>
          <a:lstStyle/>
          <a:p>
            <a:pPr marL="0" indent="0">
              <a:buNone/>
            </a:pPr>
            <a:r>
              <a:rPr lang="en-US" dirty="0" smtClean="0"/>
              <a:t>Z3 exposes a set of APIs over C.</a:t>
            </a:r>
          </a:p>
          <a:p>
            <a:pPr lvl="1"/>
            <a:r>
              <a:rPr lang="en-US" dirty="0" smtClean="0"/>
              <a:t>It is the basis of </a:t>
            </a:r>
            <a:br>
              <a:rPr lang="en-US" dirty="0" smtClean="0"/>
            </a:br>
            <a:r>
              <a:rPr lang="en-US" dirty="0" smtClean="0"/>
              <a:t>other wrappers</a:t>
            </a:r>
            <a:endParaRPr lang="en-US" dirty="0"/>
          </a:p>
          <a:p>
            <a:pPr lvl="1"/>
            <a:endParaRPr lang="en-US" dirty="0" smtClean="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graphicFrame>
        <p:nvGraphicFramePr>
          <p:cNvPr id="8" name="Diagram 7"/>
          <p:cNvGraphicFramePr/>
          <p:nvPr>
            <p:extLst>
              <p:ext uri="{D42A27DB-BD31-4B8C-83A1-F6EECF244321}">
                <p14:modId xmlns:p14="http://schemas.microsoft.com/office/powerpoint/2010/main" val="2013401833"/>
              </p:ext>
            </p:extLst>
          </p:nvPr>
        </p:nvGraphicFramePr>
        <p:xfrm>
          <a:off x="3606086" y="990081"/>
          <a:ext cx="5410514" cy="4722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6082038" y="5934670"/>
            <a:ext cx="992579" cy="923330"/>
          </a:xfrm>
          <a:prstGeom prst="rect">
            <a:avLst/>
          </a:prstGeom>
          <a:noFill/>
        </p:spPr>
        <p:txBody>
          <a:bodyPr wrap="none" rtlCol="0">
            <a:spAutoFit/>
          </a:bodyPr>
          <a:lstStyle/>
          <a:p>
            <a:r>
              <a:rPr lang="en-US" sz="5400" dirty="0" smtClean="0">
                <a:solidFill>
                  <a:schemeClr val="bg1"/>
                </a:solidFill>
              </a:rPr>
              <a:t>Z3</a:t>
            </a:r>
          </a:p>
        </p:txBody>
      </p:sp>
      <p:sp>
        <p:nvSpPr>
          <p:cNvPr id="12" name="Down Arrow 11"/>
          <p:cNvSpPr/>
          <p:nvPr/>
        </p:nvSpPr>
        <p:spPr bwMode="auto">
          <a:xfrm>
            <a:off x="6368603" y="5780123"/>
            <a:ext cx="373487" cy="309093"/>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Box 4"/>
          <p:cNvSpPr txBox="1"/>
          <p:nvPr/>
        </p:nvSpPr>
        <p:spPr>
          <a:xfrm>
            <a:off x="7177649" y="5024424"/>
            <a:ext cx="1955985" cy="738664"/>
          </a:xfrm>
          <a:prstGeom prst="rect">
            <a:avLst/>
          </a:prstGeom>
          <a:noFill/>
        </p:spPr>
        <p:txBody>
          <a:bodyPr wrap="none" rtlCol="0">
            <a:spAutoFit/>
          </a:bodyPr>
          <a:lstStyle/>
          <a:p>
            <a:r>
              <a:rPr lang="en-US" sz="1400" dirty="0">
                <a:solidFill>
                  <a:schemeClr val="bg1"/>
                </a:solidFill>
              </a:rPr>
              <a:t>http://www4.in.tum.de</a:t>
            </a:r>
            <a:r>
              <a:rPr lang="en-US" sz="1400" dirty="0" smtClean="0">
                <a:solidFill>
                  <a:schemeClr val="bg1"/>
                </a:solidFill>
              </a:rPr>
              <a:t>/</a:t>
            </a:r>
            <a:br>
              <a:rPr lang="en-US" sz="1400" dirty="0" smtClean="0">
                <a:solidFill>
                  <a:schemeClr val="bg1"/>
                </a:solidFill>
              </a:rPr>
            </a:br>
            <a:r>
              <a:rPr lang="en-US" sz="1400" dirty="0" smtClean="0">
                <a:solidFill>
                  <a:schemeClr val="bg1"/>
                </a:solidFill>
              </a:rPr>
              <a:t>~</a:t>
            </a:r>
            <a:r>
              <a:rPr lang="en-US" sz="1400" dirty="0" err="1">
                <a:solidFill>
                  <a:schemeClr val="bg1"/>
                </a:solidFill>
              </a:rPr>
              <a:t>boehmes</a:t>
            </a:r>
            <a:r>
              <a:rPr lang="en-US" sz="1400" dirty="0" smtClean="0">
                <a:solidFill>
                  <a:schemeClr val="bg1"/>
                </a:solidFill>
              </a:rPr>
              <a:t>/</a:t>
            </a:r>
            <a:br>
              <a:rPr lang="en-US" sz="1400" dirty="0" smtClean="0">
                <a:solidFill>
                  <a:schemeClr val="bg1"/>
                </a:solidFill>
              </a:rPr>
            </a:br>
            <a:r>
              <a:rPr lang="en-US" sz="1400" dirty="0" smtClean="0">
                <a:solidFill>
                  <a:schemeClr val="bg1"/>
                </a:solidFill>
              </a:rPr>
              <a:t>z3-python.html</a:t>
            </a:r>
          </a:p>
        </p:txBody>
      </p:sp>
    </p:spTree>
    <p:extLst>
      <p:ext uri="{BB962C8B-B14F-4D97-AF65-F5344CB8AC3E}">
        <p14:creationId xmlns:p14="http://schemas.microsoft.com/office/powerpoint/2010/main" val="4156225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Z3’s C API</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6" name="TextBox 5"/>
          <p:cNvSpPr txBox="1"/>
          <p:nvPr/>
        </p:nvSpPr>
        <p:spPr>
          <a:xfrm>
            <a:off x="695459" y="1970468"/>
            <a:ext cx="1702710" cy="923330"/>
          </a:xfrm>
          <a:prstGeom prst="rect">
            <a:avLst/>
          </a:prstGeom>
          <a:noFill/>
        </p:spPr>
        <p:txBody>
          <a:bodyPr wrap="none" rtlCol="0">
            <a:spAutoFit/>
          </a:bodyPr>
          <a:lstStyle/>
          <a:p>
            <a:r>
              <a:rPr lang="en-US" dirty="0">
                <a:solidFill>
                  <a:schemeClr val="bg1"/>
                </a:solidFill>
              </a:rPr>
              <a:t>#include "</a:t>
            </a:r>
            <a:r>
              <a:rPr lang="en-US" dirty="0" smtClean="0">
                <a:solidFill>
                  <a:schemeClr val="bg1"/>
                </a:solidFill>
              </a:rPr>
              <a:t>z3.h“</a:t>
            </a:r>
          </a:p>
          <a:p>
            <a:endParaRPr lang="en-US" dirty="0">
              <a:solidFill>
                <a:schemeClr val="bg1"/>
              </a:solidFill>
            </a:endParaRPr>
          </a:p>
          <a:p>
            <a:endParaRPr lang="en-US" dirty="0" err="1" smtClean="0">
              <a:solidFill>
                <a:schemeClr val="bg1"/>
              </a:solidFill>
            </a:endParaRPr>
          </a:p>
        </p:txBody>
      </p:sp>
      <p:sp>
        <p:nvSpPr>
          <p:cNvPr id="7" name="TextBox 6"/>
          <p:cNvSpPr txBox="1"/>
          <p:nvPr/>
        </p:nvSpPr>
        <p:spPr>
          <a:xfrm>
            <a:off x="695459" y="2756078"/>
            <a:ext cx="5384807" cy="3970318"/>
          </a:xfrm>
          <a:prstGeom prst="rect">
            <a:avLst/>
          </a:prstGeom>
          <a:noFill/>
        </p:spPr>
        <p:txBody>
          <a:bodyPr wrap="none" rtlCol="0">
            <a:spAutoFit/>
          </a:bodyPr>
          <a:lstStyle/>
          <a:p>
            <a:r>
              <a:rPr lang="en-US" dirty="0" err="1" smtClean="0">
                <a:solidFill>
                  <a:schemeClr val="bg1"/>
                </a:solidFill>
              </a:rPr>
              <a:t>int</a:t>
            </a:r>
            <a:r>
              <a:rPr lang="en-US" dirty="0" smtClean="0">
                <a:solidFill>
                  <a:schemeClr val="bg1"/>
                </a:solidFill>
              </a:rPr>
              <a:t> </a:t>
            </a:r>
            <a:r>
              <a:rPr lang="en-US" dirty="0">
                <a:solidFill>
                  <a:schemeClr val="bg1"/>
                </a:solidFill>
              </a:rPr>
              <a:t>main() {</a:t>
            </a:r>
          </a:p>
          <a:p>
            <a:r>
              <a:rPr lang="en-US" dirty="0">
                <a:solidFill>
                  <a:schemeClr val="bg1"/>
                </a:solidFill>
              </a:rPr>
              <a:t>    Z3_config </a:t>
            </a:r>
            <a:r>
              <a:rPr lang="en-US" i="1" dirty="0" err="1">
                <a:solidFill>
                  <a:schemeClr val="bg1"/>
                </a:solidFill>
              </a:rPr>
              <a:t>cfg</a:t>
            </a:r>
            <a:r>
              <a:rPr lang="en-US" dirty="0">
                <a:solidFill>
                  <a:schemeClr val="bg1"/>
                </a:solidFill>
              </a:rPr>
              <a:t> = Z3_mk_config();</a:t>
            </a:r>
          </a:p>
          <a:p>
            <a:r>
              <a:rPr lang="en-US" dirty="0">
                <a:solidFill>
                  <a:schemeClr val="bg1"/>
                </a:solidFill>
              </a:rPr>
              <a:t>    </a:t>
            </a:r>
            <a:r>
              <a:rPr lang="en-US" dirty="0" smtClean="0">
                <a:solidFill>
                  <a:schemeClr val="bg1"/>
                </a:solidFill>
              </a:rPr>
              <a:t>Z3_set_param_value(</a:t>
            </a:r>
            <a:r>
              <a:rPr lang="en-US" i="1" dirty="0" err="1">
                <a:solidFill>
                  <a:schemeClr val="bg1"/>
                </a:solidFill>
              </a:rPr>
              <a:t>cfg</a:t>
            </a:r>
            <a:r>
              <a:rPr lang="en-US" dirty="0" smtClean="0">
                <a:solidFill>
                  <a:schemeClr val="bg1"/>
                </a:solidFill>
              </a:rPr>
              <a:t>, </a:t>
            </a:r>
            <a:r>
              <a:rPr lang="en-US" dirty="0">
                <a:solidFill>
                  <a:schemeClr val="bg1"/>
                </a:solidFill>
              </a:rPr>
              <a:t>"MODEL", "true");    </a:t>
            </a:r>
          </a:p>
          <a:p>
            <a:r>
              <a:rPr lang="en-US" dirty="0">
                <a:solidFill>
                  <a:schemeClr val="bg1"/>
                </a:solidFill>
              </a:rPr>
              <a:t>    Z3_context </a:t>
            </a:r>
            <a:r>
              <a:rPr lang="en-US" i="1" dirty="0" err="1">
                <a:solidFill>
                  <a:schemeClr val="bg1"/>
                </a:solidFill>
              </a:rPr>
              <a:t>ctx</a:t>
            </a:r>
            <a:r>
              <a:rPr lang="en-US" dirty="0">
                <a:solidFill>
                  <a:schemeClr val="bg1"/>
                </a:solidFill>
              </a:rPr>
              <a:t> = </a:t>
            </a:r>
            <a:r>
              <a:rPr lang="en-US" dirty="0" smtClean="0">
                <a:solidFill>
                  <a:schemeClr val="bg1"/>
                </a:solidFill>
              </a:rPr>
              <a:t>Z3_mk_context(</a:t>
            </a:r>
            <a:r>
              <a:rPr lang="en-US" i="1" dirty="0" err="1">
                <a:solidFill>
                  <a:schemeClr val="bg1"/>
                </a:solidFill>
              </a:rPr>
              <a:t>cfg</a:t>
            </a:r>
            <a:r>
              <a:rPr lang="en-US" dirty="0" smtClean="0">
                <a:solidFill>
                  <a:schemeClr val="bg1"/>
                </a:solidFill>
              </a:rPr>
              <a:t>);</a:t>
            </a:r>
            <a:endParaRPr lang="en-US" dirty="0">
              <a:solidFill>
                <a:schemeClr val="bg1"/>
              </a:solidFill>
            </a:endParaRPr>
          </a:p>
          <a:p>
            <a:r>
              <a:rPr lang="en-US" b="1" i="1" dirty="0">
                <a:solidFill>
                  <a:schemeClr val="accent6"/>
                </a:solidFill>
              </a:rPr>
              <a:t> </a:t>
            </a:r>
            <a:r>
              <a:rPr lang="en-US" b="1" i="1" dirty="0" smtClean="0">
                <a:solidFill>
                  <a:schemeClr val="accent6"/>
                </a:solidFill>
              </a:rPr>
              <a:t>   // Declare and assert ….</a:t>
            </a:r>
            <a:endParaRPr lang="en-US" b="1" i="1" dirty="0">
              <a:solidFill>
                <a:schemeClr val="accent6"/>
              </a:solidFill>
            </a:endParaRPr>
          </a:p>
          <a:p>
            <a:r>
              <a:rPr lang="en-US" dirty="0">
                <a:solidFill>
                  <a:schemeClr val="bg1"/>
                </a:solidFill>
              </a:rPr>
              <a:t>    Z3_model </a:t>
            </a:r>
            <a:r>
              <a:rPr lang="en-US" i="1" dirty="0">
                <a:solidFill>
                  <a:schemeClr val="bg1"/>
                </a:solidFill>
              </a:rPr>
              <a:t>m</a:t>
            </a:r>
            <a:r>
              <a:rPr lang="en-US" dirty="0">
                <a:solidFill>
                  <a:schemeClr val="bg1"/>
                </a:solidFill>
              </a:rPr>
              <a:t> = 0;</a:t>
            </a:r>
          </a:p>
          <a:p>
            <a:r>
              <a:rPr lang="en-US" dirty="0">
                <a:solidFill>
                  <a:schemeClr val="bg1"/>
                </a:solidFill>
              </a:rPr>
              <a:t>    Z3_bool r = Z3_check_and_get_model(</a:t>
            </a:r>
            <a:r>
              <a:rPr lang="en-US" i="1" dirty="0" err="1">
                <a:solidFill>
                  <a:schemeClr val="bg1"/>
                </a:solidFill>
              </a:rPr>
              <a:t>ctx</a:t>
            </a:r>
            <a:r>
              <a:rPr lang="en-US" dirty="0">
                <a:solidFill>
                  <a:schemeClr val="bg1"/>
                </a:solidFill>
              </a:rPr>
              <a:t>, &amp;</a:t>
            </a:r>
            <a:r>
              <a:rPr lang="en-US" i="1" dirty="0">
                <a:solidFill>
                  <a:schemeClr val="bg1"/>
                </a:solidFill>
              </a:rPr>
              <a:t>m</a:t>
            </a:r>
            <a:r>
              <a:rPr lang="en-US" dirty="0">
                <a:solidFill>
                  <a:schemeClr val="bg1"/>
                </a:solidFill>
              </a:rPr>
              <a:t>);</a:t>
            </a:r>
          </a:p>
          <a:p>
            <a:r>
              <a:rPr lang="en-US" dirty="0">
                <a:solidFill>
                  <a:schemeClr val="bg1"/>
                </a:solidFill>
              </a:rPr>
              <a:t>    if (m) {</a:t>
            </a:r>
          </a:p>
          <a:p>
            <a:r>
              <a:rPr lang="en-US" dirty="0">
                <a:solidFill>
                  <a:schemeClr val="bg1"/>
                </a:solidFill>
              </a:rPr>
              <a:t>        </a:t>
            </a:r>
            <a:r>
              <a:rPr lang="en-US" dirty="0" err="1">
                <a:solidFill>
                  <a:schemeClr val="bg1"/>
                </a:solidFill>
              </a:rPr>
              <a:t>printf</a:t>
            </a:r>
            <a:r>
              <a:rPr lang="en-US" dirty="0">
                <a:solidFill>
                  <a:schemeClr val="bg1"/>
                </a:solidFill>
              </a:rPr>
              <a:t>("%s\n", Z3_model_to_string(</a:t>
            </a:r>
            <a:r>
              <a:rPr lang="en-US" i="1" dirty="0" err="1">
                <a:solidFill>
                  <a:schemeClr val="bg1"/>
                </a:solidFill>
              </a:rPr>
              <a:t>ctx</a:t>
            </a:r>
            <a:r>
              <a:rPr lang="en-US" dirty="0">
                <a:solidFill>
                  <a:schemeClr val="bg1"/>
                </a:solidFill>
              </a:rPr>
              <a:t>, </a:t>
            </a:r>
            <a:r>
              <a:rPr lang="en-US" i="1" dirty="0">
                <a:solidFill>
                  <a:schemeClr val="bg1"/>
                </a:solidFill>
              </a:rPr>
              <a:t>m</a:t>
            </a:r>
            <a:r>
              <a:rPr lang="en-US" dirty="0">
                <a:solidFill>
                  <a:schemeClr val="bg1"/>
                </a:solidFill>
              </a:rPr>
              <a:t>));</a:t>
            </a:r>
          </a:p>
          <a:p>
            <a:r>
              <a:rPr lang="en-US" dirty="0">
                <a:solidFill>
                  <a:schemeClr val="bg1"/>
                </a:solidFill>
              </a:rPr>
              <a:t>        Z3_del_model(</a:t>
            </a:r>
            <a:r>
              <a:rPr lang="en-US" i="1" dirty="0" err="1">
                <a:solidFill>
                  <a:schemeClr val="bg1"/>
                </a:solidFill>
              </a:rPr>
              <a:t>ctx</a:t>
            </a:r>
            <a:r>
              <a:rPr lang="en-US" dirty="0">
                <a:solidFill>
                  <a:schemeClr val="bg1"/>
                </a:solidFill>
              </a:rPr>
              <a:t>, </a:t>
            </a:r>
            <a:r>
              <a:rPr lang="en-US" i="1" dirty="0">
                <a:solidFill>
                  <a:schemeClr val="bg1"/>
                </a:solidFill>
              </a:rPr>
              <a:t>m</a:t>
            </a:r>
            <a:r>
              <a:rPr lang="en-US" dirty="0">
                <a:solidFill>
                  <a:schemeClr val="bg1"/>
                </a:solidFill>
              </a:rPr>
              <a:t>);</a:t>
            </a:r>
          </a:p>
          <a:p>
            <a:r>
              <a:rPr lang="en-US" dirty="0">
                <a:solidFill>
                  <a:schemeClr val="bg1"/>
                </a:solidFill>
              </a:rPr>
              <a:t>    }</a:t>
            </a:r>
          </a:p>
          <a:p>
            <a:r>
              <a:rPr lang="en-US" dirty="0">
                <a:solidFill>
                  <a:schemeClr val="bg1"/>
                </a:solidFill>
              </a:rPr>
              <a:t>    Z3_del_context(</a:t>
            </a:r>
            <a:r>
              <a:rPr lang="en-US" i="1" dirty="0" err="1">
                <a:solidFill>
                  <a:schemeClr val="bg1"/>
                </a:solidFill>
              </a:rPr>
              <a:t>ctx</a:t>
            </a:r>
            <a:r>
              <a:rPr lang="en-US" dirty="0">
                <a:solidFill>
                  <a:schemeClr val="bg1"/>
                </a:solidFill>
              </a:rPr>
              <a:t>);</a:t>
            </a:r>
          </a:p>
          <a:p>
            <a:r>
              <a:rPr lang="en-US" dirty="0">
                <a:solidFill>
                  <a:schemeClr val="bg1"/>
                </a:solidFill>
              </a:rPr>
              <a:t>    Z3_del_config(</a:t>
            </a:r>
            <a:r>
              <a:rPr lang="en-US" i="1" dirty="0" err="1">
                <a:solidFill>
                  <a:schemeClr val="bg1"/>
                </a:solidFill>
              </a:rPr>
              <a:t>cfg</a:t>
            </a:r>
            <a:r>
              <a:rPr lang="en-US" dirty="0">
                <a:solidFill>
                  <a:schemeClr val="bg1"/>
                </a:solidFill>
              </a:rPr>
              <a:t>); </a:t>
            </a:r>
            <a:endParaRPr lang="en-US" dirty="0" smtClean="0">
              <a:solidFill>
                <a:schemeClr val="bg1"/>
              </a:solidFill>
            </a:endParaRPr>
          </a:p>
          <a:p>
            <a:r>
              <a:rPr lang="en-US" dirty="0">
                <a:solidFill>
                  <a:schemeClr val="bg1"/>
                </a:solidFill>
              </a:rPr>
              <a:t>}</a:t>
            </a:r>
            <a:endParaRPr lang="en-US" dirty="0" smtClean="0">
              <a:solidFill>
                <a:schemeClr val="bg1"/>
              </a:solidFill>
            </a:endParaRPr>
          </a:p>
        </p:txBody>
      </p:sp>
      <p:sp>
        <p:nvSpPr>
          <p:cNvPr id="13" name="TextBox 12"/>
          <p:cNvSpPr txBox="1"/>
          <p:nvPr/>
        </p:nvSpPr>
        <p:spPr>
          <a:xfrm>
            <a:off x="5887906" y="1970468"/>
            <a:ext cx="2364750" cy="369332"/>
          </a:xfrm>
          <a:prstGeom prst="rect">
            <a:avLst/>
          </a:prstGeom>
          <a:noFill/>
        </p:spPr>
        <p:txBody>
          <a:bodyPr wrap="none" rtlCol="0">
            <a:spAutoFit/>
          </a:bodyPr>
          <a:lstStyle/>
          <a:p>
            <a:r>
              <a:rPr lang="en-US" dirty="0" smtClean="0">
                <a:solidFill>
                  <a:srgbClr val="7030A0"/>
                </a:solidFill>
              </a:rPr>
              <a:t>Include Z3 definitions</a:t>
            </a:r>
            <a:endParaRPr lang="en-US" i="1" dirty="0" smtClean="0">
              <a:solidFill>
                <a:srgbClr val="7030A0"/>
              </a:solidFill>
            </a:endParaRPr>
          </a:p>
        </p:txBody>
      </p:sp>
      <p:sp>
        <p:nvSpPr>
          <p:cNvPr id="14" name="TextBox 13"/>
          <p:cNvSpPr txBox="1"/>
          <p:nvPr/>
        </p:nvSpPr>
        <p:spPr>
          <a:xfrm>
            <a:off x="5887906" y="3059080"/>
            <a:ext cx="2595582" cy="3416320"/>
          </a:xfrm>
          <a:prstGeom prst="rect">
            <a:avLst/>
          </a:prstGeom>
          <a:noFill/>
        </p:spPr>
        <p:txBody>
          <a:bodyPr wrap="none" rtlCol="0">
            <a:spAutoFit/>
          </a:bodyPr>
          <a:lstStyle/>
          <a:p>
            <a:r>
              <a:rPr lang="en-US" dirty="0" smtClean="0">
                <a:solidFill>
                  <a:srgbClr val="7030A0"/>
                </a:solidFill>
              </a:rPr>
              <a:t>Create a configuration</a:t>
            </a:r>
          </a:p>
          <a:p>
            <a:r>
              <a:rPr lang="en-US" dirty="0" smtClean="0">
                <a:solidFill>
                  <a:srgbClr val="7030A0"/>
                </a:solidFill>
              </a:rPr>
              <a:t>Set configuration</a:t>
            </a:r>
          </a:p>
          <a:p>
            <a:r>
              <a:rPr lang="en-US" dirty="0">
                <a:solidFill>
                  <a:srgbClr val="7030A0"/>
                </a:solidFill>
              </a:rPr>
              <a:t>Create a logical </a:t>
            </a:r>
            <a:r>
              <a:rPr lang="en-US" dirty="0" smtClean="0">
                <a:solidFill>
                  <a:srgbClr val="7030A0"/>
                </a:solidFill>
              </a:rPr>
              <a:t>context</a:t>
            </a:r>
          </a:p>
          <a:p>
            <a:endParaRPr lang="en-US" i="1" dirty="0">
              <a:solidFill>
                <a:srgbClr val="7030A0"/>
              </a:solidFill>
            </a:endParaRPr>
          </a:p>
          <a:p>
            <a:endParaRPr lang="en-US" i="1" dirty="0" smtClean="0">
              <a:solidFill>
                <a:srgbClr val="7030A0"/>
              </a:solidFill>
            </a:endParaRPr>
          </a:p>
          <a:p>
            <a:r>
              <a:rPr lang="en-US" dirty="0" smtClean="0">
                <a:solidFill>
                  <a:srgbClr val="7030A0"/>
                </a:solidFill>
              </a:rPr>
              <a:t>Check for </a:t>
            </a:r>
            <a:r>
              <a:rPr lang="en-US" dirty="0" err="1" smtClean="0">
                <a:solidFill>
                  <a:srgbClr val="7030A0"/>
                </a:solidFill>
              </a:rPr>
              <a:t>satisfiability</a:t>
            </a:r>
            <a:endParaRPr lang="en-US" dirty="0" smtClean="0">
              <a:solidFill>
                <a:srgbClr val="7030A0"/>
              </a:solidFill>
            </a:endParaRPr>
          </a:p>
          <a:p>
            <a:endParaRPr lang="en-US" dirty="0">
              <a:solidFill>
                <a:srgbClr val="7030A0"/>
              </a:solidFill>
            </a:endParaRPr>
          </a:p>
          <a:p>
            <a:r>
              <a:rPr lang="en-US" dirty="0" smtClean="0">
                <a:solidFill>
                  <a:srgbClr val="7030A0"/>
                </a:solidFill>
              </a:rPr>
              <a:t>Print the model</a:t>
            </a:r>
          </a:p>
          <a:p>
            <a:endParaRPr lang="en-US" dirty="0">
              <a:solidFill>
                <a:srgbClr val="7030A0"/>
              </a:solidFill>
            </a:endParaRPr>
          </a:p>
          <a:p>
            <a:endParaRPr lang="en-US" dirty="0" smtClean="0">
              <a:solidFill>
                <a:srgbClr val="7030A0"/>
              </a:solidFill>
            </a:endParaRPr>
          </a:p>
          <a:p>
            <a:r>
              <a:rPr lang="en-US" dirty="0" smtClean="0">
                <a:solidFill>
                  <a:srgbClr val="7030A0"/>
                </a:solidFill>
              </a:rPr>
              <a:t>Release resources</a:t>
            </a:r>
            <a:endParaRPr lang="en-US" dirty="0">
              <a:solidFill>
                <a:srgbClr val="7030A0"/>
              </a:solidFill>
            </a:endParaRPr>
          </a:p>
          <a:p>
            <a:endParaRPr lang="en-US" i="1" dirty="0">
              <a:solidFill>
                <a:srgbClr val="7030A0"/>
              </a:solidFill>
            </a:endParaRPr>
          </a:p>
        </p:txBody>
      </p:sp>
    </p:spTree>
    <p:extLst>
      <p:ext uri="{BB962C8B-B14F-4D97-AF65-F5344CB8AC3E}">
        <p14:creationId xmlns:p14="http://schemas.microsoft.com/office/powerpoint/2010/main" val="1484314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Z3’s C API</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7" name="TextBox 6"/>
          <p:cNvSpPr txBox="1"/>
          <p:nvPr/>
        </p:nvSpPr>
        <p:spPr>
          <a:xfrm>
            <a:off x="592428" y="2348524"/>
            <a:ext cx="5743880" cy="4247317"/>
          </a:xfrm>
          <a:prstGeom prst="rect">
            <a:avLst/>
          </a:prstGeom>
          <a:noFill/>
        </p:spPr>
        <p:txBody>
          <a:bodyPr wrap="none" rtlCol="0">
            <a:spAutoFit/>
          </a:bodyPr>
          <a:lstStyle/>
          <a:p>
            <a:endParaRPr lang="en-US" dirty="0" smtClean="0">
              <a:solidFill>
                <a:schemeClr val="bg1"/>
              </a:solidFill>
            </a:endParaRPr>
          </a:p>
          <a:p>
            <a:endParaRPr lang="en-US" dirty="0" smtClean="0">
              <a:solidFill>
                <a:schemeClr val="bg1"/>
              </a:solidFill>
            </a:endParaRPr>
          </a:p>
          <a:p>
            <a:r>
              <a:rPr lang="fr-FR" dirty="0">
                <a:solidFill>
                  <a:schemeClr val="bg1"/>
                </a:solidFill>
              </a:rPr>
              <a:t>  </a:t>
            </a:r>
            <a:r>
              <a:rPr lang="fr-FR" dirty="0" smtClean="0">
                <a:solidFill>
                  <a:schemeClr val="bg1"/>
                </a:solidFill>
              </a:rPr>
              <a:t>  Z3_ast </a:t>
            </a:r>
            <a:r>
              <a:rPr lang="fr-FR" dirty="0">
                <a:solidFill>
                  <a:schemeClr val="bg1"/>
                </a:solidFill>
              </a:rPr>
              <a:t>t11 = </a:t>
            </a:r>
            <a:r>
              <a:rPr lang="fr-FR" dirty="0" err="1">
                <a:solidFill>
                  <a:schemeClr val="bg1"/>
                </a:solidFill>
              </a:rPr>
              <a:t>mk_var</a:t>
            </a:r>
            <a:r>
              <a:rPr lang="fr-FR" dirty="0">
                <a:solidFill>
                  <a:schemeClr val="bg1"/>
                </a:solidFill>
              </a:rPr>
              <a:t>(</a:t>
            </a:r>
            <a:r>
              <a:rPr lang="fr-FR" dirty="0" err="1">
                <a:solidFill>
                  <a:schemeClr val="bg1"/>
                </a:solidFill>
              </a:rPr>
              <a:t>ctx</a:t>
            </a:r>
            <a:r>
              <a:rPr lang="fr-FR" dirty="0">
                <a:solidFill>
                  <a:schemeClr val="bg1"/>
                </a:solidFill>
              </a:rPr>
              <a:t>, "t11");</a:t>
            </a:r>
          </a:p>
          <a:p>
            <a:r>
              <a:rPr lang="fr-FR" dirty="0">
                <a:solidFill>
                  <a:schemeClr val="bg1"/>
                </a:solidFill>
              </a:rPr>
              <a:t>    Z3_ast t12 = </a:t>
            </a:r>
            <a:r>
              <a:rPr lang="fr-FR" dirty="0" err="1">
                <a:solidFill>
                  <a:schemeClr val="bg1"/>
                </a:solidFill>
              </a:rPr>
              <a:t>mk_var</a:t>
            </a:r>
            <a:r>
              <a:rPr lang="fr-FR" dirty="0">
                <a:solidFill>
                  <a:schemeClr val="bg1"/>
                </a:solidFill>
              </a:rPr>
              <a:t>(</a:t>
            </a:r>
            <a:r>
              <a:rPr lang="fr-FR" dirty="0" err="1">
                <a:solidFill>
                  <a:schemeClr val="bg1"/>
                </a:solidFill>
              </a:rPr>
              <a:t>ctx</a:t>
            </a:r>
            <a:r>
              <a:rPr lang="fr-FR" dirty="0">
                <a:solidFill>
                  <a:schemeClr val="bg1"/>
                </a:solidFill>
              </a:rPr>
              <a:t>, "t12");</a:t>
            </a:r>
          </a:p>
          <a:p>
            <a:r>
              <a:rPr lang="fr-FR" dirty="0">
                <a:solidFill>
                  <a:schemeClr val="bg1"/>
                </a:solidFill>
              </a:rPr>
              <a:t>    Z3_ast t21 = </a:t>
            </a:r>
            <a:r>
              <a:rPr lang="fr-FR" dirty="0" err="1">
                <a:solidFill>
                  <a:schemeClr val="bg1"/>
                </a:solidFill>
              </a:rPr>
              <a:t>mk_var</a:t>
            </a:r>
            <a:r>
              <a:rPr lang="fr-FR" dirty="0">
                <a:solidFill>
                  <a:schemeClr val="bg1"/>
                </a:solidFill>
              </a:rPr>
              <a:t>(</a:t>
            </a:r>
            <a:r>
              <a:rPr lang="fr-FR" dirty="0" err="1">
                <a:solidFill>
                  <a:schemeClr val="bg1"/>
                </a:solidFill>
              </a:rPr>
              <a:t>ctx</a:t>
            </a:r>
            <a:r>
              <a:rPr lang="fr-FR" dirty="0">
                <a:solidFill>
                  <a:schemeClr val="bg1"/>
                </a:solidFill>
              </a:rPr>
              <a:t>, "t21</a:t>
            </a:r>
            <a:r>
              <a:rPr lang="fr-FR" dirty="0" smtClean="0">
                <a:solidFill>
                  <a:schemeClr val="bg1"/>
                </a:solidFill>
              </a:rPr>
              <a:t>");</a:t>
            </a:r>
          </a:p>
          <a:p>
            <a:r>
              <a:rPr lang="fr-FR" dirty="0">
                <a:solidFill>
                  <a:schemeClr val="bg1"/>
                </a:solidFill>
              </a:rPr>
              <a:t> </a:t>
            </a:r>
            <a:r>
              <a:rPr lang="fr-FR" dirty="0" smtClean="0">
                <a:solidFill>
                  <a:schemeClr val="bg1"/>
                </a:solidFill>
              </a:rPr>
              <a:t>   …</a:t>
            </a:r>
            <a:endParaRPr lang="en-US" dirty="0">
              <a:solidFill>
                <a:schemeClr val="bg1"/>
              </a:solidFill>
            </a:endParaRPr>
          </a:p>
          <a:p>
            <a:endParaRPr lang="en-US" dirty="0" smtClean="0">
              <a:solidFill>
                <a:schemeClr val="bg1"/>
              </a:solidFill>
            </a:endParaRPr>
          </a:p>
          <a:p>
            <a:endParaRPr lang="en-US" dirty="0">
              <a:solidFill>
                <a:schemeClr val="bg1"/>
              </a:solidFill>
            </a:endParaRPr>
          </a:p>
          <a:p>
            <a:r>
              <a:rPr lang="en-US" dirty="0">
                <a:solidFill>
                  <a:schemeClr val="bg1"/>
                </a:solidFill>
              </a:rPr>
              <a:t> </a:t>
            </a:r>
            <a:r>
              <a:rPr lang="en-US" dirty="0" smtClean="0">
                <a:solidFill>
                  <a:schemeClr val="bg1"/>
                </a:solidFill>
              </a:rPr>
              <a:t>   Z3_ast </a:t>
            </a:r>
            <a:r>
              <a:rPr lang="en-US" dirty="0" err="1">
                <a:solidFill>
                  <a:schemeClr val="bg1"/>
                </a:solidFill>
              </a:rPr>
              <a:t>mk_var</a:t>
            </a:r>
            <a:r>
              <a:rPr lang="en-US" dirty="0">
                <a:solidFill>
                  <a:schemeClr val="bg1"/>
                </a:solidFill>
              </a:rPr>
              <a:t>(Z3_context </a:t>
            </a:r>
            <a:r>
              <a:rPr lang="en-US" i="1" dirty="0" err="1">
                <a:solidFill>
                  <a:schemeClr val="bg1"/>
                </a:solidFill>
              </a:rPr>
              <a:t>ctx</a:t>
            </a:r>
            <a:r>
              <a:rPr lang="en-US" dirty="0">
                <a:solidFill>
                  <a:schemeClr val="bg1"/>
                </a:solidFill>
              </a:rPr>
              <a:t>, Z3_string </a:t>
            </a:r>
            <a:r>
              <a:rPr lang="en-US" i="1" dirty="0">
                <a:solidFill>
                  <a:schemeClr val="bg1"/>
                </a:solidFill>
              </a:rPr>
              <a:t>name</a:t>
            </a:r>
            <a:r>
              <a:rPr lang="en-US" dirty="0">
                <a:solidFill>
                  <a:schemeClr val="bg1"/>
                </a:solidFill>
              </a:rPr>
              <a:t>) </a:t>
            </a:r>
            <a:r>
              <a:rPr lang="en-US" dirty="0" smtClean="0">
                <a:solidFill>
                  <a:schemeClr val="bg1"/>
                </a:solidFill>
              </a:rPr>
              <a:t>{</a:t>
            </a:r>
          </a:p>
          <a:p>
            <a:endParaRPr lang="en-US" dirty="0">
              <a:solidFill>
                <a:schemeClr val="bg1"/>
              </a:solidFill>
            </a:endParaRPr>
          </a:p>
          <a:p>
            <a:r>
              <a:rPr lang="en-US" dirty="0">
                <a:solidFill>
                  <a:schemeClr val="bg1"/>
                </a:solidFill>
              </a:rPr>
              <a:t>    </a:t>
            </a:r>
            <a:r>
              <a:rPr lang="en-US" dirty="0" smtClean="0">
                <a:solidFill>
                  <a:schemeClr val="bg1"/>
                </a:solidFill>
              </a:rPr>
              <a:t>    Z3_symbol </a:t>
            </a:r>
            <a:r>
              <a:rPr lang="en-US" i="1" dirty="0">
                <a:solidFill>
                  <a:schemeClr val="bg1"/>
                </a:solidFill>
              </a:rPr>
              <a:t>s</a:t>
            </a:r>
            <a:r>
              <a:rPr lang="en-US" dirty="0">
                <a:solidFill>
                  <a:schemeClr val="bg1"/>
                </a:solidFill>
              </a:rPr>
              <a:t> = Z3_mk_string_symbol(</a:t>
            </a:r>
            <a:r>
              <a:rPr lang="en-US" i="1" dirty="0" err="1">
                <a:solidFill>
                  <a:schemeClr val="bg1"/>
                </a:solidFill>
              </a:rPr>
              <a:t>ctx</a:t>
            </a:r>
            <a:r>
              <a:rPr lang="en-US" dirty="0">
                <a:solidFill>
                  <a:schemeClr val="bg1"/>
                </a:solidFill>
              </a:rPr>
              <a:t>, </a:t>
            </a:r>
            <a:r>
              <a:rPr lang="en-US" i="1" dirty="0">
                <a:solidFill>
                  <a:schemeClr val="bg1"/>
                </a:solidFill>
              </a:rPr>
              <a:t>name</a:t>
            </a:r>
            <a:r>
              <a:rPr lang="en-US" dirty="0">
                <a:solidFill>
                  <a:schemeClr val="bg1"/>
                </a:solidFill>
              </a:rPr>
              <a:t>);</a:t>
            </a:r>
          </a:p>
          <a:p>
            <a:endParaRPr lang="en-US" dirty="0" smtClean="0">
              <a:solidFill>
                <a:schemeClr val="bg1"/>
              </a:solidFill>
            </a:endParaRPr>
          </a:p>
          <a:p>
            <a:r>
              <a:rPr lang="en-US" dirty="0" smtClean="0">
                <a:solidFill>
                  <a:schemeClr val="bg1"/>
                </a:solidFill>
              </a:rPr>
              <a:t>       return </a:t>
            </a:r>
            <a:r>
              <a:rPr lang="en-US" dirty="0">
                <a:solidFill>
                  <a:schemeClr val="bg1"/>
                </a:solidFill>
              </a:rPr>
              <a:t>Z3_mk_const(</a:t>
            </a:r>
            <a:r>
              <a:rPr lang="en-US" i="1" dirty="0" err="1">
                <a:solidFill>
                  <a:schemeClr val="bg1"/>
                </a:solidFill>
              </a:rPr>
              <a:t>ctx</a:t>
            </a:r>
            <a:r>
              <a:rPr lang="en-US" dirty="0">
                <a:solidFill>
                  <a:schemeClr val="bg1"/>
                </a:solidFill>
              </a:rPr>
              <a:t>, </a:t>
            </a:r>
            <a:r>
              <a:rPr lang="en-US" i="1" dirty="0">
                <a:solidFill>
                  <a:schemeClr val="bg1"/>
                </a:solidFill>
              </a:rPr>
              <a:t>s</a:t>
            </a:r>
            <a:r>
              <a:rPr lang="en-US" dirty="0">
                <a:solidFill>
                  <a:schemeClr val="bg1"/>
                </a:solidFill>
              </a:rPr>
              <a:t>, Z3_mk_int_sort(</a:t>
            </a:r>
            <a:r>
              <a:rPr lang="en-US" i="1" dirty="0" err="1">
                <a:solidFill>
                  <a:schemeClr val="bg1"/>
                </a:solidFill>
              </a:rPr>
              <a:t>ctx</a:t>
            </a:r>
            <a:r>
              <a:rPr lang="en-US" dirty="0">
                <a:solidFill>
                  <a:schemeClr val="bg1"/>
                </a:solidFill>
              </a:rPr>
              <a:t>));</a:t>
            </a:r>
          </a:p>
          <a:p>
            <a:r>
              <a:rPr lang="en-US" dirty="0" smtClean="0">
                <a:solidFill>
                  <a:schemeClr val="bg1"/>
                </a:solidFill>
              </a:rPr>
              <a:t>    }</a:t>
            </a:r>
            <a:endParaRPr lang="en-US" dirty="0">
              <a:solidFill>
                <a:schemeClr val="bg1"/>
              </a:solidFill>
            </a:endParaRPr>
          </a:p>
          <a:p>
            <a:r>
              <a:rPr lang="en-US" dirty="0" smtClean="0">
                <a:solidFill>
                  <a:schemeClr val="bg1"/>
                </a:solidFill>
              </a:rPr>
              <a:t>    </a:t>
            </a:r>
          </a:p>
        </p:txBody>
      </p:sp>
      <p:sp>
        <p:nvSpPr>
          <p:cNvPr id="14" name="TextBox 13"/>
          <p:cNvSpPr txBox="1"/>
          <p:nvPr/>
        </p:nvSpPr>
        <p:spPr>
          <a:xfrm>
            <a:off x="6426898" y="2863431"/>
            <a:ext cx="1928733" cy="1477328"/>
          </a:xfrm>
          <a:prstGeom prst="rect">
            <a:avLst/>
          </a:prstGeom>
          <a:noFill/>
        </p:spPr>
        <p:txBody>
          <a:bodyPr wrap="none" rtlCol="0">
            <a:spAutoFit/>
          </a:bodyPr>
          <a:lstStyle/>
          <a:p>
            <a:r>
              <a:rPr lang="en-US" dirty="0" smtClean="0">
                <a:solidFill>
                  <a:srgbClr val="7030A0"/>
                </a:solidFill>
              </a:rPr>
              <a:t>Create variables </a:t>
            </a:r>
          </a:p>
          <a:p>
            <a:r>
              <a:rPr lang="en-US" dirty="0" smtClean="0">
                <a:solidFill>
                  <a:srgbClr val="7030A0"/>
                </a:solidFill>
              </a:rPr>
              <a:t>(constants)</a:t>
            </a:r>
          </a:p>
          <a:p>
            <a:endParaRPr lang="en-US" dirty="0">
              <a:solidFill>
                <a:srgbClr val="7030A0"/>
              </a:solidFill>
            </a:endParaRPr>
          </a:p>
          <a:p>
            <a:endParaRPr lang="en-US" dirty="0" smtClean="0">
              <a:solidFill>
                <a:srgbClr val="7030A0"/>
              </a:solidFill>
            </a:endParaRPr>
          </a:p>
          <a:p>
            <a:endParaRPr lang="en-US" i="1" dirty="0">
              <a:solidFill>
                <a:srgbClr val="7030A0"/>
              </a:solidFill>
            </a:endParaRPr>
          </a:p>
        </p:txBody>
      </p:sp>
    </p:spTree>
    <p:extLst>
      <p:ext uri="{BB962C8B-B14F-4D97-AF65-F5344CB8AC3E}">
        <p14:creationId xmlns:p14="http://schemas.microsoft.com/office/powerpoint/2010/main" val="15057901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Z3’s C API</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7" name="TextBox 6"/>
          <p:cNvSpPr txBox="1"/>
          <p:nvPr/>
        </p:nvSpPr>
        <p:spPr>
          <a:xfrm>
            <a:off x="592428" y="2348524"/>
            <a:ext cx="5314275" cy="2585323"/>
          </a:xfrm>
          <a:prstGeom prst="rect">
            <a:avLst/>
          </a:prstGeom>
          <a:noFill/>
        </p:spPr>
        <p:txBody>
          <a:bodyPr wrap="none" rtlCol="0">
            <a:spAutoFit/>
          </a:bodyPr>
          <a:lstStyle/>
          <a:p>
            <a:endParaRPr lang="en-US" dirty="0" smtClean="0">
              <a:solidFill>
                <a:schemeClr val="bg1"/>
              </a:solidFill>
            </a:endParaRPr>
          </a:p>
          <a:p>
            <a:endParaRPr lang="en-US" dirty="0" smtClean="0">
              <a:solidFill>
                <a:schemeClr val="bg1"/>
              </a:solidFill>
            </a:endParaRPr>
          </a:p>
          <a:p>
            <a:r>
              <a:rPr lang="fr-FR" dirty="0" smtClean="0">
                <a:solidFill>
                  <a:schemeClr val="bg1"/>
                </a:solidFill>
              </a:rPr>
              <a:t>Z3_assert_cnstr(</a:t>
            </a:r>
            <a:br>
              <a:rPr lang="fr-FR" dirty="0" smtClean="0">
                <a:solidFill>
                  <a:schemeClr val="bg1"/>
                </a:solidFill>
              </a:rPr>
            </a:br>
            <a:r>
              <a:rPr lang="fr-FR" dirty="0" smtClean="0">
                <a:solidFill>
                  <a:schemeClr val="bg1"/>
                </a:solidFill>
              </a:rPr>
              <a:t>             </a:t>
            </a:r>
            <a:r>
              <a:rPr lang="fr-FR" i="1" dirty="0" err="1" smtClean="0">
                <a:solidFill>
                  <a:schemeClr val="bg1"/>
                </a:solidFill>
              </a:rPr>
              <a:t>ctx</a:t>
            </a:r>
            <a:r>
              <a:rPr lang="fr-FR" dirty="0">
                <a:solidFill>
                  <a:schemeClr val="bg1"/>
                </a:solidFill>
              </a:rPr>
              <a:t>, </a:t>
            </a:r>
            <a:r>
              <a:rPr lang="fr-FR" dirty="0" smtClean="0">
                <a:solidFill>
                  <a:schemeClr val="bg1"/>
                </a:solidFill>
              </a:rPr>
              <a:t/>
            </a:r>
            <a:br>
              <a:rPr lang="fr-FR" dirty="0" smtClean="0">
                <a:solidFill>
                  <a:schemeClr val="bg1"/>
                </a:solidFill>
              </a:rPr>
            </a:br>
            <a:r>
              <a:rPr lang="fr-FR" dirty="0" smtClean="0">
                <a:solidFill>
                  <a:schemeClr val="bg1"/>
                </a:solidFill>
              </a:rPr>
              <a:t>             Z3_mk_ge(</a:t>
            </a:r>
          </a:p>
          <a:p>
            <a:r>
              <a:rPr lang="fr-FR" dirty="0">
                <a:solidFill>
                  <a:schemeClr val="bg1"/>
                </a:solidFill>
              </a:rPr>
              <a:t> </a:t>
            </a:r>
            <a:r>
              <a:rPr lang="fr-FR" dirty="0" smtClean="0">
                <a:solidFill>
                  <a:schemeClr val="bg1"/>
                </a:solidFill>
              </a:rPr>
              <a:t>                </a:t>
            </a:r>
            <a:r>
              <a:rPr lang="fr-FR" i="1" dirty="0" err="1" smtClean="0">
                <a:solidFill>
                  <a:schemeClr val="bg1"/>
                </a:solidFill>
              </a:rPr>
              <a:t>ctx</a:t>
            </a:r>
            <a:r>
              <a:rPr lang="fr-FR" dirty="0">
                <a:solidFill>
                  <a:schemeClr val="bg1"/>
                </a:solidFill>
              </a:rPr>
              <a:t>, </a:t>
            </a:r>
            <a:endParaRPr lang="fr-FR" dirty="0" smtClean="0">
              <a:solidFill>
                <a:schemeClr val="bg1"/>
              </a:solidFill>
            </a:endParaRPr>
          </a:p>
          <a:p>
            <a:r>
              <a:rPr lang="fr-FR" dirty="0">
                <a:solidFill>
                  <a:schemeClr val="bg1"/>
                </a:solidFill>
              </a:rPr>
              <a:t> </a:t>
            </a:r>
            <a:r>
              <a:rPr lang="fr-FR" dirty="0" smtClean="0">
                <a:solidFill>
                  <a:schemeClr val="bg1"/>
                </a:solidFill>
              </a:rPr>
              <a:t>                t11, </a:t>
            </a:r>
          </a:p>
          <a:p>
            <a:r>
              <a:rPr lang="fr-FR" dirty="0">
                <a:solidFill>
                  <a:schemeClr val="bg1"/>
                </a:solidFill>
              </a:rPr>
              <a:t> </a:t>
            </a:r>
            <a:r>
              <a:rPr lang="fr-FR" dirty="0" smtClean="0">
                <a:solidFill>
                  <a:schemeClr val="bg1"/>
                </a:solidFill>
              </a:rPr>
              <a:t>               </a:t>
            </a:r>
            <a:r>
              <a:rPr lang="en-US" dirty="0" smtClean="0">
                <a:solidFill>
                  <a:schemeClr val="bg1"/>
                </a:solidFill>
              </a:rPr>
              <a:t>Z3_mk_int(</a:t>
            </a:r>
            <a:r>
              <a:rPr lang="en-US" i="1" dirty="0" err="1" smtClean="0">
                <a:solidFill>
                  <a:schemeClr val="bg1"/>
                </a:solidFill>
              </a:rPr>
              <a:t>ctx</a:t>
            </a:r>
            <a:r>
              <a:rPr lang="en-US" dirty="0">
                <a:solidFill>
                  <a:schemeClr val="bg1"/>
                </a:solidFill>
              </a:rPr>
              <a:t>, </a:t>
            </a:r>
            <a:r>
              <a:rPr lang="en-US" dirty="0" smtClean="0">
                <a:solidFill>
                  <a:schemeClr val="bg1"/>
                </a:solidFill>
              </a:rPr>
              <a:t>0, </a:t>
            </a:r>
            <a:r>
              <a:rPr lang="en-US" dirty="0">
                <a:solidFill>
                  <a:schemeClr val="bg1"/>
                </a:solidFill>
              </a:rPr>
              <a:t>Z3_mk_int_sort(</a:t>
            </a:r>
            <a:r>
              <a:rPr lang="en-US" i="1" dirty="0" err="1">
                <a:solidFill>
                  <a:schemeClr val="bg1"/>
                </a:solidFill>
              </a:rPr>
              <a:t>ctx</a:t>
            </a:r>
            <a:r>
              <a:rPr lang="en-US" dirty="0" smtClean="0">
                <a:solidFill>
                  <a:schemeClr val="bg1"/>
                </a:solidFill>
              </a:rPr>
              <a:t>))))</a:t>
            </a:r>
            <a:endParaRPr lang="fr-FR" dirty="0" smtClean="0">
              <a:solidFill>
                <a:schemeClr val="bg1"/>
              </a:solidFill>
            </a:endParaRPr>
          </a:p>
          <a:p>
            <a:r>
              <a:rPr lang="en-US" dirty="0" smtClean="0">
                <a:solidFill>
                  <a:schemeClr val="bg1"/>
                </a:solidFill>
              </a:rPr>
              <a:t>    </a:t>
            </a:r>
          </a:p>
        </p:txBody>
      </p:sp>
      <mc:AlternateContent xmlns:mc="http://schemas.openxmlformats.org/markup-compatibility/2006" xmlns:a14="http://schemas.microsoft.com/office/drawing/2010/main">
        <mc:Choice Requires="a14">
          <p:sp>
            <p:nvSpPr>
              <p:cNvPr id="14" name="TextBox 13"/>
              <p:cNvSpPr txBox="1"/>
              <p:nvPr/>
            </p:nvSpPr>
            <p:spPr>
              <a:xfrm>
                <a:off x="6426898" y="2863431"/>
                <a:ext cx="2646878" cy="1766509"/>
              </a:xfrm>
              <a:prstGeom prst="rect">
                <a:avLst/>
              </a:prstGeom>
              <a:noFill/>
            </p:spPr>
            <p:txBody>
              <a:bodyPr wrap="none" rtlCol="0">
                <a:spAutoFit/>
              </a:bodyPr>
              <a:lstStyle/>
              <a:p>
                <a:r>
                  <a:rPr lang="en-US" dirty="0" smtClean="0">
                    <a:solidFill>
                      <a:srgbClr val="7030A0"/>
                    </a:solidFill>
                  </a:rPr>
                  <a:t>Assert constraints</a:t>
                </a:r>
              </a:p>
              <a:p>
                <a:endParaRPr lang="en-US" dirty="0">
                  <a:solidFill>
                    <a:srgbClr val="7030A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a:rPr>
                          </m:ctrlPr>
                        </m:sSubPr>
                        <m:e>
                          <m:r>
                            <a:rPr lang="en-US" b="0" i="1" smtClean="0">
                              <a:solidFill>
                                <a:srgbClr val="7030A0"/>
                              </a:solidFill>
                              <a:latin typeface="Cambria Math"/>
                            </a:rPr>
                            <m:t>𝑡</m:t>
                          </m:r>
                        </m:e>
                        <m:sub>
                          <m:r>
                            <a:rPr lang="en-US" b="0" i="1" smtClean="0">
                              <a:solidFill>
                                <a:srgbClr val="7030A0"/>
                              </a:solidFill>
                              <a:latin typeface="Cambria Math"/>
                            </a:rPr>
                            <m:t>1,1</m:t>
                          </m:r>
                        </m:sub>
                      </m:sSub>
                      <m:r>
                        <a:rPr lang="en-US" b="0" i="1" smtClean="0">
                          <a:solidFill>
                            <a:srgbClr val="7030A0"/>
                          </a:solidFill>
                          <a:latin typeface="Cambria Math"/>
                        </a:rPr>
                        <m:t>≥0</m:t>
                      </m:r>
                      <m:r>
                        <a:rPr lang="en-US" b="0" i="0" smtClean="0">
                          <a:solidFill>
                            <a:srgbClr val="7030A0"/>
                          </a:solidFill>
                          <a:latin typeface="Cambria Math"/>
                        </a:rPr>
                        <m:t> </m:t>
                      </m:r>
                    </m:oMath>
                  </m:oMathPara>
                </a14:m>
                <a:endParaRPr lang="en-US" dirty="0">
                  <a:solidFill>
                    <a:srgbClr val="7030A0"/>
                  </a:solidFill>
                </a:endParaRPr>
              </a:p>
              <a:p>
                <a:endParaRPr lang="en-US" dirty="0" smtClean="0">
                  <a:solidFill>
                    <a:srgbClr val="7030A0"/>
                  </a:solidFill>
                </a:endParaRPr>
              </a:p>
              <a:p>
                <a:endParaRPr lang="en-US" dirty="0" smtClean="0">
                  <a:solidFill>
                    <a:srgbClr val="7030A0"/>
                  </a:solidFill>
                </a:endParaRPr>
              </a:p>
              <a:p>
                <a:r>
                  <a:rPr lang="en-US" i="1" dirty="0" smtClean="0">
                    <a:solidFill>
                      <a:srgbClr val="7030A0"/>
                    </a:solidFill>
                  </a:rPr>
                  <a:t>(create integer numeral)</a:t>
                </a:r>
                <a:endParaRPr lang="en-US" i="1" dirty="0">
                  <a:solidFill>
                    <a:srgbClr val="7030A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426898" y="2863431"/>
                <a:ext cx="2646878" cy="1766509"/>
              </a:xfrm>
              <a:prstGeom prst="rect">
                <a:avLst/>
              </a:prstGeom>
              <a:blipFill rotWithShape="1">
                <a:blip r:embed="rId2"/>
                <a:stretch>
                  <a:fillRect l="-1843" t="-1379" r="-3687" b="-4483"/>
                </a:stretch>
              </a:blipFill>
            </p:spPr>
            <p:txBody>
              <a:bodyPr/>
              <a:lstStyle/>
              <a:p>
                <a:r>
                  <a:rPr lang="en-US">
                    <a:noFill/>
                  </a:rPr>
                  <a:t> </a:t>
                </a:r>
              </a:p>
            </p:txBody>
          </p:sp>
        </mc:Fallback>
      </mc:AlternateContent>
    </p:spTree>
    <p:extLst>
      <p:ext uri="{BB962C8B-B14F-4D97-AF65-F5344CB8AC3E}">
        <p14:creationId xmlns:p14="http://schemas.microsoft.com/office/powerpoint/2010/main" val="11787573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from .NET</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7" name="TextBox 6"/>
          <p:cNvSpPr txBox="1"/>
          <p:nvPr/>
        </p:nvSpPr>
        <p:spPr>
          <a:xfrm>
            <a:off x="695459" y="1970468"/>
            <a:ext cx="4910319" cy="4247317"/>
          </a:xfrm>
          <a:prstGeom prst="rect">
            <a:avLst/>
          </a:prstGeom>
          <a:noFill/>
        </p:spPr>
        <p:txBody>
          <a:bodyPr wrap="none" rtlCol="0">
            <a:spAutoFit/>
          </a:bodyPr>
          <a:lstStyle/>
          <a:p>
            <a:r>
              <a:rPr lang="en-US" dirty="0">
                <a:solidFill>
                  <a:schemeClr val="bg1"/>
                </a:solidFill>
              </a:rPr>
              <a:t>using namespace Microsoft.Z3;</a:t>
            </a:r>
          </a:p>
          <a:p>
            <a:r>
              <a:rPr lang="en-US" dirty="0" smtClean="0">
                <a:solidFill>
                  <a:schemeClr val="bg1"/>
                </a:solidFill>
              </a:rPr>
              <a:t> </a:t>
            </a:r>
          </a:p>
          <a:p>
            <a:r>
              <a:rPr lang="en-US" dirty="0" smtClean="0">
                <a:solidFill>
                  <a:schemeClr val="bg1"/>
                </a:solidFill>
              </a:rPr>
              <a:t>void </a:t>
            </a:r>
            <a:r>
              <a:rPr lang="en-US" dirty="0">
                <a:solidFill>
                  <a:schemeClr val="bg1"/>
                </a:solidFill>
              </a:rPr>
              <a:t>encode() {</a:t>
            </a:r>
          </a:p>
          <a:p>
            <a:r>
              <a:rPr lang="en-US" dirty="0">
                <a:solidFill>
                  <a:schemeClr val="bg1"/>
                </a:solidFill>
              </a:rPr>
              <a:t>     using(</a:t>
            </a:r>
            <a:r>
              <a:rPr lang="en-US" dirty="0" err="1">
                <a:solidFill>
                  <a:schemeClr val="bg1"/>
                </a:solidFill>
              </a:rPr>
              <a:t>Config</a:t>
            </a:r>
            <a:r>
              <a:rPr lang="en-US" dirty="0">
                <a:solidFill>
                  <a:schemeClr val="bg1"/>
                </a:solidFill>
              </a:rPr>
              <a:t> </a:t>
            </a:r>
            <a:r>
              <a:rPr lang="en-US" dirty="0" err="1">
                <a:solidFill>
                  <a:schemeClr val="bg1"/>
                </a:solidFill>
              </a:rPr>
              <a:t>cfg</a:t>
            </a:r>
            <a:r>
              <a:rPr lang="en-US" dirty="0">
                <a:solidFill>
                  <a:schemeClr val="bg1"/>
                </a:solidFill>
              </a:rPr>
              <a:t> = new </a:t>
            </a:r>
            <a:r>
              <a:rPr lang="en-US" dirty="0" err="1">
                <a:solidFill>
                  <a:schemeClr val="bg1"/>
                </a:solidFill>
              </a:rPr>
              <a:t>Config</a:t>
            </a:r>
            <a:r>
              <a:rPr lang="en-US" dirty="0">
                <a:solidFill>
                  <a:schemeClr val="bg1"/>
                </a:solidFill>
              </a:rPr>
              <a:t>()) {</a:t>
            </a:r>
          </a:p>
          <a:p>
            <a:r>
              <a:rPr lang="en-US" dirty="0">
                <a:solidFill>
                  <a:schemeClr val="bg1"/>
                </a:solidFill>
              </a:rPr>
              <a:t>       </a:t>
            </a:r>
            <a:r>
              <a:rPr lang="en-US" dirty="0" err="1">
                <a:solidFill>
                  <a:schemeClr val="bg1"/>
                </a:solidFill>
              </a:rPr>
              <a:t>cfg.SetParamValue</a:t>
            </a:r>
            <a:r>
              <a:rPr lang="en-US" dirty="0">
                <a:solidFill>
                  <a:schemeClr val="bg1"/>
                </a:solidFill>
              </a:rPr>
              <a:t>("</a:t>
            </a:r>
            <a:r>
              <a:rPr lang="en-US" dirty="0" err="1">
                <a:solidFill>
                  <a:schemeClr val="bg1"/>
                </a:solidFill>
              </a:rPr>
              <a:t>MODEL","true</a:t>
            </a:r>
            <a:r>
              <a:rPr lang="en-US" dirty="0">
                <a:solidFill>
                  <a:schemeClr val="bg1"/>
                </a:solidFill>
              </a:rPr>
              <a:t>");</a:t>
            </a:r>
          </a:p>
          <a:p>
            <a:r>
              <a:rPr lang="en-US" dirty="0">
                <a:solidFill>
                  <a:schemeClr val="bg1"/>
                </a:solidFill>
              </a:rPr>
              <a:t>       using(Context </a:t>
            </a:r>
            <a:r>
              <a:rPr lang="en-US" dirty="0" err="1">
                <a:solidFill>
                  <a:schemeClr val="bg1"/>
                </a:solidFill>
              </a:rPr>
              <a:t>ctx</a:t>
            </a:r>
            <a:r>
              <a:rPr lang="en-US" dirty="0">
                <a:solidFill>
                  <a:schemeClr val="bg1"/>
                </a:solidFill>
              </a:rPr>
              <a:t> = new Context(</a:t>
            </a:r>
            <a:r>
              <a:rPr lang="en-US" dirty="0" err="1">
                <a:solidFill>
                  <a:schemeClr val="bg1"/>
                </a:solidFill>
              </a:rPr>
              <a:t>cfg</a:t>
            </a:r>
            <a:r>
              <a:rPr lang="en-US" dirty="0">
                <a:solidFill>
                  <a:schemeClr val="bg1"/>
                </a:solidFill>
              </a:rPr>
              <a:t>)) {</a:t>
            </a:r>
          </a:p>
          <a:p>
            <a:endParaRPr lang="en-US" dirty="0" smtClean="0">
              <a:solidFill>
                <a:schemeClr val="bg1"/>
              </a:solidFill>
            </a:endParaRPr>
          </a:p>
          <a:p>
            <a:r>
              <a:rPr lang="en-US" dirty="0" smtClean="0">
                <a:solidFill>
                  <a:schemeClr val="bg1"/>
                </a:solidFill>
              </a:rPr>
              <a:t>       </a:t>
            </a:r>
            <a:r>
              <a:rPr lang="en-US" i="1" dirty="0" smtClean="0">
                <a:solidFill>
                  <a:schemeClr val="accent6"/>
                </a:solidFill>
              </a:rPr>
              <a:t> // Declare and assert </a:t>
            </a:r>
            <a:endParaRPr lang="en-US" i="1" dirty="0">
              <a:solidFill>
                <a:schemeClr val="accent6"/>
              </a:solidFill>
            </a:endParaRPr>
          </a:p>
          <a:p>
            <a:r>
              <a:rPr lang="en-US" dirty="0">
                <a:solidFill>
                  <a:schemeClr val="bg1"/>
                </a:solidFill>
              </a:rPr>
              <a:t> </a:t>
            </a:r>
            <a:r>
              <a:rPr lang="en-US" dirty="0" smtClean="0">
                <a:solidFill>
                  <a:schemeClr val="bg1"/>
                </a:solidFill>
              </a:rPr>
              <a:t>       Model </a:t>
            </a:r>
            <a:r>
              <a:rPr lang="en-US" dirty="0">
                <a:solidFill>
                  <a:schemeClr val="bg1"/>
                </a:solidFill>
              </a:rPr>
              <a:t>m = null;</a:t>
            </a:r>
          </a:p>
          <a:p>
            <a:r>
              <a:rPr lang="en-US" dirty="0">
                <a:solidFill>
                  <a:schemeClr val="bg1"/>
                </a:solidFill>
              </a:rPr>
              <a:t>        </a:t>
            </a:r>
            <a:r>
              <a:rPr lang="en-US" dirty="0" err="1">
                <a:solidFill>
                  <a:schemeClr val="bg1"/>
                </a:solidFill>
              </a:rPr>
              <a:t>LBool</a:t>
            </a:r>
            <a:r>
              <a:rPr lang="en-US" dirty="0">
                <a:solidFill>
                  <a:schemeClr val="bg1"/>
                </a:solidFill>
              </a:rPr>
              <a:t> r = </a:t>
            </a:r>
            <a:r>
              <a:rPr lang="en-US" dirty="0" err="1">
                <a:solidFill>
                  <a:schemeClr val="bg1"/>
                </a:solidFill>
              </a:rPr>
              <a:t>ctx.CheckAndGetModel</a:t>
            </a:r>
            <a:r>
              <a:rPr lang="en-US" dirty="0">
                <a:solidFill>
                  <a:schemeClr val="bg1"/>
                </a:solidFill>
              </a:rPr>
              <a:t>(out m);</a:t>
            </a:r>
          </a:p>
          <a:p>
            <a:r>
              <a:rPr lang="en-US" dirty="0">
                <a:solidFill>
                  <a:schemeClr val="bg1"/>
                </a:solidFill>
              </a:rPr>
              <a:t>        if (m != null) {</a:t>
            </a:r>
          </a:p>
          <a:p>
            <a:r>
              <a:rPr lang="en-US" dirty="0">
                <a:solidFill>
                  <a:schemeClr val="bg1"/>
                </a:solidFill>
              </a:rPr>
              <a:t>          </a:t>
            </a:r>
            <a:r>
              <a:rPr lang="en-US" dirty="0" err="1">
                <a:solidFill>
                  <a:schemeClr val="bg1"/>
                </a:solidFill>
              </a:rPr>
              <a:t>m.Display</a:t>
            </a:r>
            <a:r>
              <a:rPr lang="en-US" dirty="0">
                <a:solidFill>
                  <a:schemeClr val="bg1"/>
                </a:solidFill>
              </a:rPr>
              <a:t>(</a:t>
            </a:r>
            <a:r>
              <a:rPr lang="en-US" dirty="0" err="1">
                <a:solidFill>
                  <a:schemeClr val="bg1"/>
                </a:solidFill>
              </a:rPr>
              <a:t>System.Console.Out</a:t>
            </a:r>
            <a:r>
              <a:rPr lang="en-US" dirty="0">
                <a:solidFill>
                  <a:schemeClr val="bg1"/>
                </a:solidFill>
              </a:rPr>
              <a:t>);</a:t>
            </a:r>
          </a:p>
          <a:p>
            <a:r>
              <a:rPr lang="en-US" dirty="0">
                <a:solidFill>
                  <a:schemeClr val="bg1"/>
                </a:solidFill>
              </a:rPr>
              <a:t>          </a:t>
            </a:r>
            <a:r>
              <a:rPr lang="en-US" dirty="0" err="1">
                <a:solidFill>
                  <a:schemeClr val="bg1"/>
                </a:solidFill>
              </a:rPr>
              <a:t>m.Dispose</a:t>
            </a:r>
            <a:r>
              <a:rPr lang="en-US" dirty="0">
                <a:solidFill>
                  <a:schemeClr val="bg1"/>
                </a:solidFill>
              </a:rPr>
              <a:t>();</a:t>
            </a:r>
          </a:p>
          <a:p>
            <a:r>
              <a:rPr lang="en-US" dirty="0">
                <a:solidFill>
                  <a:schemeClr val="bg1"/>
                </a:solidFill>
              </a:rPr>
              <a:t>        }</a:t>
            </a:r>
          </a:p>
          <a:p>
            <a:r>
              <a:rPr lang="en-US" dirty="0">
                <a:solidFill>
                  <a:schemeClr val="bg1"/>
                </a:solidFill>
              </a:rPr>
              <a:t>   </a:t>
            </a:r>
            <a:r>
              <a:rPr lang="en-US" dirty="0" smtClean="0">
                <a:solidFill>
                  <a:schemeClr val="bg1"/>
                </a:solidFill>
              </a:rPr>
              <a:t>}}}</a:t>
            </a:r>
          </a:p>
        </p:txBody>
      </p:sp>
      <p:sp>
        <p:nvSpPr>
          <p:cNvPr id="13" name="TextBox 12"/>
          <p:cNvSpPr txBox="1"/>
          <p:nvPr/>
        </p:nvSpPr>
        <p:spPr>
          <a:xfrm>
            <a:off x="5887906" y="1970468"/>
            <a:ext cx="2339102" cy="369332"/>
          </a:xfrm>
          <a:prstGeom prst="rect">
            <a:avLst/>
          </a:prstGeom>
          <a:noFill/>
        </p:spPr>
        <p:txBody>
          <a:bodyPr wrap="none" rtlCol="0">
            <a:spAutoFit/>
          </a:bodyPr>
          <a:lstStyle/>
          <a:p>
            <a:r>
              <a:rPr lang="en-US" dirty="0" smtClean="0">
                <a:solidFill>
                  <a:srgbClr val="7030A0"/>
                </a:solidFill>
              </a:rPr>
              <a:t>Open Z3 namespace</a:t>
            </a:r>
            <a:endParaRPr lang="en-US" i="1" dirty="0" smtClean="0">
              <a:solidFill>
                <a:srgbClr val="7030A0"/>
              </a:solidFill>
            </a:endParaRPr>
          </a:p>
        </p:txBody>
      </p:sp>
      <p:sp>
        <p:nvSpPr>
          <p:cNvPr id="14" name="TextBox 13"/>
          <p:cNvSpPr txBox="1"/>
          <p:nvPr/>
        </p:nvSpPr>
        <p:spPr>
          <a:xfrm>
            <a:off x="5887906" y="2834010"/>
            <a:ext cx="2595582" cy="3416320"/>
          </a:xfrm>
          <a:prstGeom prst="rect">
            <a:avLst/>
          </a:prstGeom>
          <a:noFill/>
        </p:spPr>
        <p:txBody>
          <a:bodyPr wrap="none" rtlCol="0">
            <a:spAutoFit/>
          </a:bodyPr>
          <a:lstStyle/>
          <a:p>
            <a:r>
              <a:rPr lang="en-US" dirty="0" smtClean="0">
                <a:solidFill>
                  <a:srgbClr val="7030A0"/>
                </a:solidFill>
              </a:rPr>
              <a:t>Create a configuration</a:t>
            </a:r>
          </a:p>
          <a:p>
            <a:r>
              <a:rPr lang="en-US" dirty="0" smtClean="0">
                <a:solidFill>
                  <a:srgbClr val="7030A0"/>
                </a:solidFill>
              </a:rPr>
              <a:t>Create </a:t>
            </a:r>
            <a:r>
              <a:rPr lang="en-US" dirty="0">
                <a:solidFill>
                  <a:srgbClr val="7030A0"/>
                </a:solidFill>
              </a:rPr>
              <a:t>a logical </a:t>
            </a:r>
            <a:r>
              <a:rPr lang="en-US" dirty="0" smtClean="0">
                <a:solidFill>
                  <a:srgbClr val="7030A0"/>
                </a:solidFill>
              </a:rPr>
              <a:t>context</a:t>
            </a:r>
          </a:p>
          <a:p>
            <a:endParaRPr lang="en-US" i="1" dirty="0">
              <a:solidFill>
                <a:srgbClr val="7030A0"/>
              </a:solidFill>
            </a:endParaRPr>
          </a:p>
          <a:p>
            <a:endParaRPr lang="en-US" i="1" dirty="0" smtClean="0">
              <a:solidFill>
                <a:srgbClr val="7030A0"/>
              </a:solidFill>
            </a:endParaRPr>
          </a:p>
          <a:p>
            <a:endParaRPr lang="en-US" i="1" dirty="0">
              <a:solidFill>
                <a:srgbClr val="7030A0"/>
              </a:solidFill>
            </a:endParaRPr>
          </a:p>
          <a:p>
            <a:endParaRPr lang="en-US" i="1" dirty="0" smtClean="0">
              <a:solidFill>
                <a:srgbClr val="7030A0"/>
              </a:solidFill>
            </a:endParaRPr>
          </a:p>
          <a:p>
            <a:r>
              <a:rPr lang="en-US" dirty="0" smtClean="0">
                <a:solidFill>
                  <a:srgbClr val="7030A0"/>
                </a:solidFill>
              </a:rPr>
              <a:t>Check for </a:t>
            </a:r>
            <a:r>
              <a:rPr lang="en-US" dirty="0" err="1" smtClean="0">
                <a:solidFill>
                  <a:srgbClr val="7030A0"/>
                </a:solidFill>
              </a:rPr>
              <a:t>satisfiability</a:t>
            </a:r>
            <a:endParaRPr lang="en-US" dirty="0" smtClean="0">
              <a:solidFill>
                <a:srgbClr val="7030A0"/>
              </a:solidFill>
            </a:endParaRPr>
          </a:p>
          <a:p>
            <a:endParaRPr lang="en-US" dirty="0">
              <a:solidFill>
                <a:srgbClr val="7030A0"/>
              </a:solidFill>
            </a:endParaRPr>
          </a:p>
          <a:p>
            <a:r>
              <a:rPr lang="en-US" dirty="0" smtClean="0">
                <a:solidFill>
                  <a:srgbClr val="7030A0"/>
                </a:solidFill>
              </a:rPr>
              <a:t>Print the model</a:t>
            </a:r>
          </a:p>
          <a:p>
            <a:endParaRPr lang="en-US" dirty="0" smtClean="0">
              <a:solidFill>
                <a:srgbClr val="7030A0"/>
              </a:solidFill>
            </a:endParaRPr>
          </a:p>
          <a:p>
            <a:r>
              <a:rPr lang="en-US" dirty="0" smtClean="0">
                <a:solidFill>
                  <a:srgbClr val="7030A0"/>
                </a:solidFill>
              </a:rPr>
              <a:t>Dispose resources</a:t>
            </a:r>
            <a:endParaRPr lang="en-US" dirty="0">
              <a:solidFill>
                <a:srgbClr val="7030A0"/>
              </a:solidFill>
            </a:endParaRPr>
          </a:p>
          <a:p>
            <a:endParaRPr lang="en-US" i="1" dirty="0">
              <a:solidFill>
                <a:srgbClr val="7030A0"/>
              </a:solidFill>
            </a:endParaRPr>
          </a:p>
        </p:txBody>
      </p:sp>
    </p:spTree>
    <p:extLst>
      <p:ext uri="{BB962C8B-B14F-4D97-AF65-F5344CB8AC3E}">
        <p14:creationId xmlns:p14="http://schemas.microsoft.com/office/powerpoint/2010/main" val="37670732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from .NET</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7" name="TextBox 6"/>
          <p:cNvSpPr txBox="1"/>
          <p:nvPr/>
        </p:nvSpPr>
        <p:spPr>
          <a:xfrm>
            <a:off x="592428" y="2348524"/>
            <a:ext cx="6981463" cy="3416320"/>
          </a:xfrm>
          <a:prstGeom prst="rect">
            <a:avLst/>
          </a:prstGeom>
          <a:noFill/>
        </p:spPr>
        <p:txBody>
          <a:bodyPr wrap="none" rtlCol="0">
            <a:spAutoFit/>
          </a:bodyPr>
          <a:lstStyle/>
          <a:p>
            <a:endParaRPr lang="en-US" dirty="0">
              <a:solidFill>
                <a:schemeClr val="bg1"/>
              </a:solidFill>
            </a:endParaRPr>
          </a:p>
          <a:p>
            <a:endParaRPr lang="en-US" dirty="0" smtClean="0">
              <a:solidFill>
                <a:schemeClr val="bg1"/>
              </a:solidFill>
            </a:endParaRPr>
          </a:p>
          <a:p>
            <a:r>
              <a:rPr lang="fr-FR" dirty="0" err="1" smtClean="0">
                <a:solidFill>
                  <a:schemeClr val="bg1"/>
                </a:solidFill>
              </a:rPr>
              <a:t>ctx.AssertCnstr</a:t>
            </a:r>
            <a:r>
              <a:rPr lang="fr-FR" dirty="0" smtClean="0">
                <a:solidFill>
                  <a:schemeClr val="bg1"/>
                </a:solidFill>
              </a:rPr>
              <a:t>(</a:t>
            </a:r>
            <a:r>
              <a:rPr lang="fr-FR" dirty="0">
                <a:solidFill>
                  <a:schemeClr val="bg1"/>
                </a:solidFill>
              </a:rPr>
              <a:t> </a:t>
            </a:r>
            <a:r>
              <a:rPr lang="fr-FR" dirty="0" smtClean="0">
                <a:solidFill>
                  <a:schemeClr val="bg1"/>
                </a:solidFill>
              </a:rPr>
              <a:t>V</a:t>
            </a:r>
            <a:r>
              <a:rPr lang="en-US" dirty="0" smtClean="0">
                <a:solidFill>
                  <a:schemeClr val="bg1"/>
                </a:solidFill>
              </a:rPr>
              <a:t>("</a:t>
            </a:r>
            <a:r>
              <a:rPr lang="en-US" dirty="0">
                <a:solidFill>
                  <a:schemeClr val="bg1"/>
                </a:solidFill>
              </a:rPr>
              <a:t>t11</a:t>
            </a:r>
            <a:r>
              <a:rPr lang="en-US" dirty="0" smtClean="0">
                <a:solidFill>
                  <a:schemeClr val="bg1"/>
                </a:solidFill>
              </a:rPr>
              <a:t>")</a:t>
            </a:r>
            <a:r>
              <a:rPr lang="fr-FR" dirty="0" smtClean="0">
                <a:solidFill>
                  <a:schemeClr val="bg1"/>
                </a:solidFill>
              </a:rPr>
              <a:t> &gt;= I(0));</a:t>
            </a:r>
          </a:p>
          <a:p>
            <a:endParaRPr lang="fr-FR" dirty="0">
              <a:solidFill>
                <a:schemeClr val="bg1"/>
              </a:solidFill>
            </a:endParaRPr>
          </a:p>
          <a:p>
            <a:endParaRPr lang="fr-FR" dirty="0">
              <a:solidFill>
                <a:schemeClr val="bg1"/>
              </a:solidFill>
            </a:endParaRPr>
          </a:p>
          <a:p>
            <a:endParaRPr lang="fr-FR" dirty="0" smtClean="0">
              <a:solidFill>
                <a:schemeClr val="bg1"/>
              </a:solidFill>
            </a:endParaRPr>
          </a:p>
          <a:p>
            <a:endParaRPr lang="fr-FR" dirty="0" smtClean="0">
              <a:solidFill>
                <a:schemeClr val="bg1"/>
              </a:solidFill>
            </a:endParaRPr>
          </a:p>
          <a:p>
            <a:endParaRPr lang="fr-FR" dirty="0" smtClean="0">
              <a:solidFill>
                <a:schemeClr val="bg1"/>
              </a:solidFill>
            </a:endParaRPr>
          </a:p>
          <a:p>
            <a:r>
              <a:rPr lang="fr-FR" dirty="0" err="1" smtClean="0">
                <a:solidFill>
                  <a:schemeClr val="bg1"/>
                </a:solidFill>
              </a:rPr>
              <a:t>Term</a:t>
            </a:r>
            <a:r>
              <a:rPr lang="fr-FR" dirty="0" smtClean="0">
                <a:solidFill>
                  <a:schemeClr val="bg1"/>
                </a:solidFill>
              </a:rPr>
              <a:t> I(</a:t>
            </a:r>
            <a:r>
              <a:rPr lang="fr-FR" dirty="0" err="1" smtClean="0">
                <a:solidFill>
                  <a:schemeClr val="bg1"/>
                </a:solidFill>
              </a:rPr>
              <a:t>int</a:t>
            </a:r>
            <a:r>
              <a:rPr lang="fr-FR" dirty="0" smtClean="0">
                <a:solidFill>
                  <a:schemeClr val="bg1"/>
                </a:solidFill>
              </a:rPr>
              <a:t> </a:t>
            </a:r>
            <a:r>
              <a:rPr lang="fr-FR" dirty="0">
                <a:solidFill>
                  <a:schemeClr val="bg1"/>
                </a:solidFill>
              </a:rPr>
              <a:t>a) { return </a:t>
            </a:r>
            <a:r>
              <a:rPr lang="fr-FR" dirty="0" err="1">
                <a:solidFill>
                  <a:schemeClr val="bg1"/>
                </a:solidFill>
              </a:rPr>
              <a:t>ctx.MkIntNumeral</a:t>
            </a:r>
            <a:r>
              <a:rPr lang="fr-FR" dirty="0">
                <a:solidFill>
                  <a:schemeClr val="bg1"/>
                </a:solidFill>
              </a:rPr>
              <a:t>(a); </a:t>
            </a:r>
            <a:r>
              <a:rPr lang="fr-FR" dirty="0" smtClean="0">
                <a:solidFill>
                  <a:schemeClr val="bg1"/>
                </a:solidFill>
              </a:rPr>
              <a:t>}</a:t>
            </a:r>
          </a:p>
          <a:p>
            <a:endParaRPr lang="fr-FR" dirty="0">
              <a:solidFill>
                <a:schemeClr val="bg1"/>
              </a:solidFill>
            </a:endParaRPr>
          </a:p>
          <a:p>
            <a:r>
              <a:rPr lang="fr-FR" dirty="0" err="1" smtClean="0">
                <a:solidFill>
                  <a:schemeClr val="bg1"/>
                </a:solidFill>
              </a:rPr>
              <a:t>Term</a:t>
            </a:r>
            <a:r>
              <a:rPr lang="fr-FR" dirty="0" smtClean="0">
                <a:solidFill>
                  <a:schemeClr val="bg1"/>
                </a:solidFill>
              </a:rPr>
              <a:t> </a:t>
            </a:r>
            <a:r>
              <a:rPr lang="fr-FR" dirty="0">
                <a:solidFill>
                  <a:schemeClr val="bg1"/>
                </a:solidFill>
              </a:rPr>
              <a:t>V</a:t>
            </a:r>
            <a:r>
              <a:rPr lang="fr-FR" dirty="0" smtClean="0">
                <a:solidFill>
                  <a:schemeClr val="bg1"/>
                </a:solidFill>
              </a:rPr>
              <a:t>(string </a:t>
            </a:r>
            <a:r>
              <a:rPr lang="fr-FR" dirty="0" err="1">
                <a:solidFill>
                  <a:schemeClr val="bg1"/>
                </a:solidFill>
              </a:rPr>
              <a:t>name</a:t>
            </a:r>
            <a:r>
              <a:rPr lang="fr-FR" dirty="0">
                <a:solidFill>
                  <a:schemeClr val="bg1"/>
                </a:solidFill>
              </a:rPr>
              <a:t>) { return </a:t>
            </a:r>
            <a:r>
              <a:rPr lang="fr-FR" dirty="0" err="1">
                <a:solidFill>
                  <a:schemeClr val="bg1"/>
                </a:solidFill>
              </a:rPr>
              <a:t>ctx.MkConst</a:t>
            </a:r>
            <a:r>
              <a:rPr lang="fr-FR" dirty="0">
                <a:solidFill>
                  <a:schemeClr val="bg1"/>
                </a:solidFill>
              </a:rPr>
              <a:t>(</a:t>
            </a:r>
            <a:r>
              <a:rPr lang="fr-FR" dirty="0" err="1">
                <a:solidFill>
                  <a:schemeClr val="bg1"/>
                </a:solidFill>
              </a:rPr>
              <a:t>name</a:t>
            </a:r>
            <a:r>
              <a:rPr lang="fr-FR" dirty="0">
                <a:solidFill>
                  <a:schemeClr val="bg1"/>
                </a:solidFill>
              </a:rPr>
              <a:t>, </a:t>
            </a:r>
            <a:r>
              <a:rPr lang="fr-FR" dirty="0" err="1">
                <a:solidFill>
                  <a:schemeClr val="bg1"/>
                </a:solidFill>
              </a:rPr>
              <a:t>ctx.MkIntSort</a:t>
            </a:r>
            <a:r>
              <a:rPr lang="fr-FR" dirty="0">
                <a:solidFill>
                  <a:schemeClr val="bg1"/>
                </a:solidFill>
              </a:rPr>
              <a:t>()); }</a:t>
            </a:r>
            <a:r>
              <a:rPr lang="fr-FR" dirty="0" smtClean="0">
                <a:solidFill>
                  <a:schemeClr val="bg1"/>
                </a:solidFill>
              </a:rPr>
              <a:t/>
            </a:r>
            <a:br>
              <a:rPr lang="fr-FR" dirty="0" smtClean="0">
                <a:solidFill>
                  <a:schemeClr val="bg1"/>
                </a:solidFill>
              </a:rPr>
            </a:br>
            <a:r>
              <a:rPr lang="en-US" dirty="0" smtClean="0">
                <a:solidFill>
                  <a:schemeClr val="bg1"/>
                </a:solidFill>
              </a:rPr>
              <a:t>    </a:t>
            </a:r>
          </a:p>
        </p:txBody>
      </p:sp>
      <mc:AlternateContent xmlns:mc="http://schemas.openxmlformats.org/markup-compatibility/2006" xmlns:a14="http://schemas.microsoft.com/office/drawing/2010/main">
        <mc:Choice Requires="a14">
          <p:sp>
            <p:nvSpPr>
              <p:cNvPr id="14" name="TextBox 13"/>
              <p:cNvSpPr txBox="1"/>
              <p:nvPr/>
            </p:nvSpPr>
            <p:spPr>
              <a:xfrm>
                <a:off x="6426898" y="2863431"/>
                <a:ext cx="2646878" cy="2043508"/>
              </a:xfrm>
              <a:prstGeom prst="rect">
                <a:avLst/>
              </a:prstGeom>
              <a:noFill/>
            </p:spPr>
            <p:txBody>
              <a:bodyPr wrap="none" rtlCol="0">
                <a:spAutoFit/>
              </a:bodyPr>
              <a:lstStyle/>
              <a:p>
                <a:r>
                  <a:rPr lang="en-US" dirty="0" smtClean="0">
                    <a:solidFill>
                      <a:srgbClr val="7030A0"/>
                    </a:solidFill>
                  </a:rPr>
                  <a:t>Assert constraints</a:t>
                </a:r>
              </a:p>
              <a:p>
                <a:endParaRPr lang="en-US" dirty="0">
                  <a:solidFill>
                    <a:srgbClr val="7030A0"/>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a:rPr>
                          </m:ctrlPr>
                        </m:sSubPr>
                        <m:e>
                          <m:r>
                            <a:rPr lang="en-US" b="0" i="1" smtClean="0">
                              <a:solidFill>
                                <a:srgbClr val="7030A0"/>
                              </a:solidFill>
                              <a:latin typeface="Cambria Math"/>
                            </a:rPr>
                            <m:t>𝑡</m:t>
                          </m:r>
                        </m:e>
                        <m:sub>
                          <m:r>
                            <a:rPr lang="en-US" b="0" i="1" smtClean="0">
                              <a:solidFill>
                                <a:srgbClr val="7030A0"/>
                              </a:solidFill>
                              <a:latin typeface="Cambria Math"/>
                            </a:rPr>
                            <m:t>1,1</m:t>
                          </m:r>
                        </m:sub>
                      </m:sSub>
                      <m:r>
                        <a:rPr lang="en-US" b="0" i="1" smtClean="0">
                          <a:solidFill>
                            <a:srgbClr val="7030A0"/>
                          </a:solidFill>
                          <a:latin typeface="Cambria Math"/>
                        </a:rPr>
                        <m:t>≥0</m:t>
                      </m:r>
                      <m:r>
                        <a:rPr lang="en-US" b="0" i="0" smtClean="0">
                          <a:solidFill>
                            <a:srgbClr val="7030A0"/>
                          </a:solidFill>
                          <a:latin typeface="Cambria Math"/>
                        </a:rPr>
                        <m:t> </m:t>
                      </m:r>
                    </m:oMath>
                  </m:oMathPara>
                </a14:m>
                <a:endParaRPr lang="en-US" dirty="0">
                  <a:solidFill>
                    <a:srgbClr val="7030A0"/>
                  </a:solidFill>
                </a:endParaRPr>
              </a:p>
              <a:p>
                <a:endParaRPr lang="en-US" dirty="0" smtClean="0">
                  <a:solidFill>
                    <a:srgbClr val="7030A0"/>
                  </a:solidFill>
                </a:endParaRPr>
              </a:p>
              <a:p>
                <a:endParaRPr lang="en-US" dirty="0" smtClean="0">
                  <a:solidFill>
                    <a:srgbClr val="7030A0"/>
                  </a:solidFill>
                </a:endParaRPr>
              </a:p>
              <a:p>
                <a:endParaRPr lang="en-US" i="1" dirty="0" smtClean="0">
                  <a:solidFill>
                    <a:srgbClr val="7030A0"/>
                  </a:solidFill>
                </a:endParaRPr>
              </a:p>
              <a:p>
                <a:r>
                  <a:rPr lang="en-US" i="1" dirty="0" smtClean="0">
                    <a:solidFill>
                      <a:srgbClr val="7030A0"/>
                    </a:solidFill>
                  </a:rPr>
                  <a:t>(create integer numeral)</a:t>
                </a:r>
                <a:endParaRPr lang="en-US" i="1" dirty="0">
                  <a:solidFill>
                    <a:srgbClr val="7030A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426898" y="2863431"/>
                <a:ext cx="2646878" cy="2043508"/>
              </a:xfrm>
              <a:prstGeom prst="rect">
                <a:avLst/>
              </a:prstGeom>
              <a:blipFill rotWithShape="1">
                <a:blip r:embed="rId2"/>
                <a:stretch>
                  <a:fillRect l="-1843" t="-1194" r="-3687" b="-3881"/>
                </a:stretch>
              </a:blipFill>
            </p:spPr>
            <p:txBody>
              <a:bodyPr/>
              <a:lstStyle/>
              <a:p>
                <a:r>
                  <a:rPr lang="en-US">
                    <a:noFill/>
                  </a:rPr>
                  <a:t> </a:t>
                </a:r>
              </a:p>
            </p:txBody>
          </p:sp>
        </mc:Fallback>
      </mc:AlternateContent>
    </p:spTree>
    <p:extLst>
      <p:ext uri="{BB962C8B-B14F-4D97-AF65-F5344CB8AC3E}">
        <p14:creationId xmlns:p14="http://schemas.microsoft.com/office/powerpoint/2010/main" val="75565579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from F# (quotations)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7" name="TextBox 6"/>
          <p:cNvSpPr txBox="1"/>
          <p:nvPr/>
        </p:nvSpPr>
        <p:spPr>
          <a:xfrm>
            <a:off x="592428" y="1520136"/>
            <a:ext cx="6622326" cy="5078313"/>
          </a:xfrm>
          <a:prstGeom prst="rect">
            <a:avLst/>
          </a:prstGeom>
          <a:noFill/>
        </p:spPr>
        <p:txBody>
          <a:bodyPr wrap="none" rtlCol="0">
            <a:spAutoFit/>
          </a:bodyPr>
          <a:lstStyle/>
          <a:p>
            <a:r>
              <a:rPr lang="en-US" dirty="0">
                <a:solidFill>
                  <a:schemeClr val="bg1"/>
                </a:solidFill>
              </a:rPr>
              <a:t> open Microsoft.Z3</a:t>
            </a:r>
          </a:p>
          <a:p>
            <a:r>
              <a:rPr lang="en-US" dirty="0">
                <a:solidFill>
                  <a:schemeClr val="bg1"/>
                </a:solidFill>
              </a:rPr>
              <a:t> </a:t>
            </a:r>
            <a:r>
              <a:rPr lang="en-US" dirty="0" smtClean="0">
                <a:solidFill>
                  <a:schemeClr val="bg1"/>
                </a:solidFill>
              </a:rPr>
              <a:t>open </a:t>
            </a:r>
            <a:r>
              <a:rPr lang="en-US" dirty="0">
                <a:solidFill>
                  <a:schemeClr val="bg1"/>
                </a:solidFill>
              </a:rPr>
              <a:t>Microsoft.Z3.Quotations</a:t>
            </a:r>
          </a:p>
          <a:p>
            <a:endParaRPr lang="en-US" dirty="0">
              <a:solidFill>
                <a:schemeClr val="bg1"/>
              </a:solidFill>
            </a:endParaRPr>
          </a:p>
          <a:p>
            <a:r>
              <a:rPr lang="en-US" dirty="0">
                <a:solidFill>
                  <a:schemeClr val="bg1"/>
                </a:solidFill>
              </a:rPr>
              <a:t>  do </a:t>
            </a:r>
            <a:r>
              <a:rPr lang="en-US" dirty="0" err="1">
                <a:solidFill>
                  <a:schemeClr val="bg1"/>
                </a:solidFill>
              </a:rPr>
              <a:t>Solver.prove</a:t>
            </a:r>
            <a:r>
              <a:rPr lang="en-US" dirty="0">
                <a:solidFill>
                  <a:schemeClr val="bg1"/>
                </a:solidFill>
              </a:rPr>
              <a:t> &lt;@ </a:t>
            </a:r>
            <a:r>
              <a:rPr lang="en-US" dirty="0" err="1">
                <a:solidFill>
                  <a:schemeClr val="bg1"/>
                </a:solidFill>
              </a:rPr>
              <a:t>Logic.declare</a:t>
            </a:r>
            <a:r>
              <a:rPr lang="en-US" dirty="0">
                <a:solidFill>
                  <a:schemeClr val="bg1"/>
                </a:solidFill>
              </a:rPr>
              <a:t> </a:t>
            </a:r>
          </a:p>
          <a:p>
            <a:r>
              <a:rPr lang="en-US" dirty="0">
                <a:solidFill>
                  <a:schemeClr val="bg1"/>
                </a:solidFill>
              </a:rPr>
              <a:t>        (fun t11 t12 t21 t22 t31 t32 -&gt; </a:t>
            </a:r>
          </a:p>
          <a:p>
            <a:r>
              <a:rPr lang="en-US" dirty="0">
                <a:solidFill>
                  <a:schemeClr val="bg1"/>
                </a:solidFill>
              </a:rPr>
              <a:t>           not </a:t>
            </a:r>
          </a:p>
          <a:p>
            <a:r>
              <a:rPr lang="en-US" dirty="0">
                <a:solidFill>
                  <a:schemeClr val="bg1"/>
                </a:solidFill>
              </a:rPr>
              <a:t>              ((t11 &gt;= 0I) &amp;&amp; (t12 &gt;= t11 + 2I) &amp;&amp; (t12 + 1I &lt;= 8I) &amp;&amp;</a:t>
            </a:r>
          </a:p>
          <a:p>
            <a:r>
              <a:rPr lang="en-US" dirty="0">
                <a:solidFill>
                  <a:schemeClr val="bg1"/>
                </a:solidFill>
              </a:rPr>
              <a:t>               (t21 &gt;= 0I) &amp;&amp; (t22 &gt;= t21 + 3I) &amp;&amp; (t32 + 1I &lt;= 8I) &amp;&amp;</a:t>
            </a:r>
          </a:p>
          <a:p>
            <a:r>
              <a:rPr lang="en-US" dirty="0">
                <a:solidFill>
                  <a:schemeClr val="bg1"/>
                </a:solidFill>
              </a:rPr>
              <a:t>               (t31 &gt;= 0I) &amp;&amp; (t32 &gt;= t31 + 2I) &amp;&amp; (t32 + 3I &lt;= 8I) &amp;&amp;</a:t>
            </a:r>
          </a:p>
          <a:p>
            <a:r>
              <a:rPr lang="en-US" dirty="0">
                <a:solidFill>
                  <a:schemeClr val="bg1"/>
                </a:solidFill>
              </a:rPr>
              <a:t>               (t11 &gt;= t21 + 3I || t21 &gt;= t11 + 2I) &amp;&amp;</a:t>
            </a:r>
          </a:p>
          <a:p>
            <a:r>
              <a:rPr lang="en-US" dirty="0">
                <a:solidFill>
                  <a:schemeClr val="bg1"/>
                </a:solidFill>
              </a:rPr>
              <a:t>               (t11 &gt;= t31 + 2I || t31 &gt;= t11 + 2I) &amp;&amp;</a:t>
            </a:r>
          </a:p>
          <a:p>
            <a:r>
              <a:rPr lang="en-US" dirty="0">
                <a:solidFill>
                  <a:schemeClr val="bg1"/>
                </a:solidFill>
              </a:rPr>
              <a:t>               (t21 &gt;= t31 + 2I || t31 &gt;= t21 + 3I) &amp;&amp;</a:t>
            </a:r>
          </a:p>
          <a:p>
            <a:r>
              <a:rPr lang="en-US" dirty="0">
                <a:solidFill>
                  <a:schemeClr val="bg1"/>
                </a:solidFill>
              </a:rPr>
              <a:t>               (t12 &gt;= t22 + 1I || t22 &gt;= t12 + 1I) &amp;&amp;</a:t>
            </a:r>
          </a:p>
          <a:p>
            <a:r>
              <a:rPr lang="en-US" dirty="0">
                <a:solidFill>
                  <a:schemeClr val="bg1"/>
                </a:solidFill>
              </a:rPr>
              <a:t>               (t12 &gt;= t32 + 3I || t32 &gt;= t12 + 1I) &amp;&amp;</a:t>
            </a:r>
          </a:p>
          <a:p>
            <a:r>
              <a:rPr lang="en-US" dirty="0">
                <a:solidFill>
                  <a:schemeClr val="bg1"/>
                </a:solidFill>
              </a:rPr>
              <a:t>               (t22 &gt;= t32 + 3I || t32 &gt;= t22 + 1I)</a:t>
            </a:r>
          </a:p>
          <a:p>
            <a:r>
              <a:rPr lang="en-US" dirty="0">
                <a:solidFill>
                  <a:schemeClr val="bg1"/>
                </a:solidFill>
              </a:rPr>
              <a:t>              )</a:t>
            </a:r>
          </a:p>
          <a:p>
            <a:r>
              <a:rPr lang="en-US" dirty="0">
                <a:solidFill>
                  <a:schemeClr val="bg1"/>
                </a:solidFill>
              </a:rPr>
              <a:t>         )</a:t>
            </a:r>
          </a:p>
          <a:p>
            <a:r>
              <a:rPr lang="en-US" dirty="0">
                <a:solidFill>
                  <a:schemeClr val="bg1"/>
                </a:solidFill>
              </a:rPr>
              <a:t>      </a:t>
            </a:r>
            <a:r>
              <a:rPr lang="en-US" dirty="0" smtClean="0">
                <a:solidFill>
                  <a:schemeClr val="bg1"/>
                </a:solidFill>
              </a:rPr>
              <a:t>@&gt;</a:t>
            </a:r>
          </a:p>
        </p:txBody>
      </p:sp>
      <p:sp>
        <p:nvSpPr>
          <p:cNvPr id="5" name="Down Arrow 4"/>
          <p:cNvSpPr/>
          <p:nvPr/>
        </p:nvSpPr>
        <p:spPr bwMode="auto">
          <a:xfrm rot="4447594">
            <a:off x="4029277" y="714402"/>
            <a:ext cx="515155" cy="263145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ectangle 2"/>
          <p:cNvSpPr/>
          <p:nvPr/>
        </p:nvSpPr>
        <p:spPr bwMode="auto">
          <a:xfrm>
            <a:off x="5489124" y="1352711"/>
            <a:ext cx="2495777" cy="127457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Create Quoted</a:t>
            </a:r>
            <a:endParaRPr lang="en-US" sz="2800" dirty="0">
              <a:solidFill>
                <a:schemeClr val="tx1"/>
              </a:solidFill>
              <a:effectLst>
                <a:outerShdw blurRad="38100" dist="38100" dir="2700000" algn="tl">
                  <a:srgbClr val="000000">
                    <a:alpha val="43137"/>
                  </a:srgbClr>
                </a:outerShdw>
              </a:effectLst>
              <a:latin typeface="Segoe" pitchFamily="34" charset="0"/>
            </a:endParaRP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Expression</a:t>
            </a:r>
          </a:p>
        </p:txBody>
      </p:sp>
    </p:spTree>
    <p:extLst>
      <p:ext uri="{BB962C8B-B14F-4D97-AF65-F5344CB8AC3E}">
        <p14:creationId xmlns:p14="http://schemas.microsoft.com/office/powerpoint/2010/main" val="28257160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grpSp>
        <p:nvGrpSpPr>
          <p:cNvPr id="8" name="Group 7"/>
          <p:cNvGrpSpPr/>
          <p:nvPr/>
        </p:nvGrpSpPr>
        <p:grpSpPr>
          <a:xfrm>
            <a:off x="1002409" y="1803845"/>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1"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2"/>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09" y="3245474"/>
            <a:ext cx="141385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09" y="3245474"/>
            <a:ext cx="282771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09" y="3245474"/>
            <a:ext cx="463351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09" y="3245474"/>
            <a:ext cx="582507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64409" y="3245474"/>
            <a:ext cx="197489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09" y="3245474"/>
            <a:ext cx="262668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5" y="3245474"/>
            <a:ext cx="385018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8" y="3245474"/>
            <a:ext cx="112207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0" y="3245474"/>
            <a:ext cx="1875288"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8" y="3245474"/>
            <a:ext cx="253593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8" y="3245474"/>
            <a:ext cx="2929137"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5" y="3245474"/>
            <a:ext cx="113257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5" y="3245474"/>
            <a:ext cx="6822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r>
              <a:rPr lang="en-US" dirty="0" smtClean="0">
                <a:solidFill>
                  <a:schemeClr val="bg1"/>
                </a:solidFill>
              </a:rPr>
              <a:t>Machines</a:t>
            </a:r>
          </a:p>
        </p:txBody>
      </p:sp>
      <p:sp>
        <p:nvSpPr>
          <p:cNvPr id="83" name="TextBox 82"/>
          <p:cNvSpPr txBox="1"/>
          <p:nvPr/>
        </p:nvSpPr>
        <p:spPr>
          <a:xfrm>
            <a:off x="414202" y="4827429"/>
            <a:ext cx="671979" cy="369332"/>
          </a:xfrm>
          <a:prstGeom prst="rect">
            <a:avLst/>
          </a:prstGeom>
          <a:noFill/>
        </p:spPr>
        <p:txBody>
          <a:bodyPr wrap="none" rtlCol="0">
            <a:spAutoFit/>
          </a:bodyPr>
          <a:lstStyle/>
          <a:p>
            <a:r>
              <a:rPr lang="en-US" dirty="0" smtClean="0">
                <a:solidFill>
                  <a:schemeClr val="bg1"/>
                </a:solidFill>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p:spPr>
        <p:txBody>
          <a:bodyPr wrap="none" rtlCol="0">
            <a:spAutoFit/>
          </a:bodyPr>
          <a:lstStyle/>
          <a:p>
            <a:r>
              <a:rPr lang="en-US" dirty="0" smtClean="0">
                <a:solidFill>
                  <a:schemeClr val="bg1"/>
                </a:solidFill>
              </a:rPr>
              <a:t>P = NP?</a:t>
            </a:r>
          </a:p>
        </p:txBody>
      </p:sp>
      <p:sp>
        <p:nvSpPr>
          <p:cNvPr id="86" name="TextBox 85"/>
          <p:cNvSpPr txBox="1"/>
          <p:nvPr/>
        </p:nvSpPr>
        <p:spPr>
          <a:xfrm>
            <a:off x="2715889" y="5271613"/>
            <a:ext cx="1018227" cy="369332"/>
          </a:xfrm>
          <a:prstGeom prst="rect">
            <a:avLst/>
          </a:prstGeom>
          <a:noFill/>
        </p:spPr>
        <p:txBody>
          <a:bodyPr wrap="none" rtlCol="0">
            <a:spAutoFit/>
          </a:bodyPr>
          <a:lstStyle/>
          <a:p>
            <a:r>
              <a:rPr lang="en-US" dirty="0" smtClean="0">
                <a:solidFill>
                  <a:schemeClr val="bg1"/>
                </a:solidFill>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28" y="5221690"/>
                <a:ext cx="1931683"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a:rPr>
                        <m:t>𝜁</m:t>
                      </m:r>
                      <m:d>
                        <m:dPr>
                          <m:ctrlPr>
                            <a:rPr lang="en-US" sz="1400" b="0" i="1" smtClean="0">
                              <a:solidFill>
                                <a:schemeClr val="bg1"/>
                              </a:solidFill>
                              <a:latin typeface="Cambria Math"/>
                            </a:rPr>
                          </m:ctrlPr>
                        </m:dPr>
                        <m:e>
                          <m:r>
                            <a:rPr lang="en-US" sz="1400" b="0" i="1" smtClean="0">
                              <a:solidFill>
                                <a:schemeClr val="bg1"/>
                              </a:solidFill>
                              <a:latin typeface="Cambria Math"/>
                            </a:rPr>
                            <m:t>𝑠</m:t>
                          </m:r>
                        </m:e>
                      </m:d>
                      <m:r>
                        <a:rPr lang="en-US" sz="1400" b="0" i="1" smtClean="0">
                          <a:solidFill>
                            <a:schemeClr val="bg1"/>
                          </a:solidFill>
                          <a:latin typeface="Cambria Math"/>
                        </a:rPr>
                        <m:t>=0⇒</m:t>
                      </m:r>
                      <m:r>
                        <a:rPr lang="en-US" sz="1400" b="0" i="1" smtClean="0">
                          <a:solidFill>
                            <a:schemeClr val="bg1"/>
                          </a:solidFill>
                          <a:latin typeface="Cambria Math"/>
                        </a:rPr>
                        <m:t>𝑠</m:t>
                      </m:r>
                      <m:r>
                        <a:rPr lang="en-US" sz="1400" b="0" i="1" smtClean="0">
                          <a:solidFill>
                            <a:schemeClr val="bg1"/>
                          </a:solidFill>
                          <a:latin typeface="Cambria Math"/>
                        </a:rPr>
                        <m:t>=</m:t>
                      </m:r>
                      <m:f>
                        <m:fPr>
                          <m:ctrlPr>
                            <a:rPr lang="en-US" sz="1400" b="0" i="1" smtClean="0">
                              <a:solidFill>
                                <a:schemeClr val="bg1"/>
                              </a:solidFill>
                              <a:latin typeface="Cambria Math"/>
                            </a:rPr>
                          </m:ctrlPr>
                        </m:fPr>
                        <m:num>
                          <m:r>
                            <a:rPr lang="en-US" sz="1400" b="0" i="1" smtClean="0">
                              <a:solidFill>
                                <a:schemeClr val="bg1"/>
                              </a:solidFill>
                              <a:latin typeface="Cambria Math"/>
                            </a:rPr>
                            <m:t>1</m:t>
                          </m:r>
                        </m:num>
                        <m:den>
                          <m:r>
                            <a:rPr lang="en-US" sz="1400" b="0" i="1" smtClean="0">
                              <a:solidFill>
                                <a:schemeClr val="bg1"/>
                              </a:solidFill>
                              <a:latin typeface="Cambria Math"/>
                            </a:rPr>
                            <m:t>2</m:t>
                          </m:r>
                        </m:den>
                      </m:f>
                      <m:r>
                        <a:rPr lang="en-US" sz="1400" b="0" i="1" smtClean="0">
                          <a:solidFill>
                            <a:schemeClr val="bg1"/>
                          </a:solidFill>
                          <a:latin typeface="Cambria Math"/>
                        </a:rPr>
                        <m:t>+</m:t>
                      </m:r>
                      <m:r>
                        <a:rPr lang="en-US" sz="1400" b="0" i="1" smtClean="0">
                          <a:solidFill>
                            <a:schemeClr val="bg1"/>
                          </a:solidFill>
                          <a:latin typeface="Cambria Math"/>
                        </a:rPr>
                        <m:t>𝑖𝑟</m:t>
                      </m:r>
                    </m:oMath>
                  </m:oMathPara>
                </a14:m>
                <a:endParaRPr lang="en-US" sz="1400" dirty="0" smtClean="0">
                  <a:solidFill>
                    <a:schemeClr val="bg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6929128" y="5221690"/>
                <a:ext cx="1931683" cy="495649"/>
              </a:xfrm>
              <a:prstGeom prst="rect">
                <a:avLst/>
              </a:prstGeom>
              <a:blipFill rotWithShape="1">
                <a:blip r:embed="rId7"/>
                <a:stretch>
                  <a:fillRect r="-1577" b="-1235"/>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7" y="5203422"/>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3" y="3962329"/>
            <a:ext cx="774636"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28870738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Summary</a:t>
            </a:r>
            <a:endParaRPr lang="en-US" dirty="0"/>
          </a:p>
        </p:txBody>
      </p:sp>
      <p:sp>
        <p:nvSpPr>
          <p:cNvPr id="3" name="Content Placeholder 2"/>
          <p:cNvSpPr>
            <a:spLocks noGrp="1"/>
          </p:cNvSpPr>
          <p:nvPr>
            <p:ph idx="1"/>
          </p:nvPr>
        </p:nvSpPr>
        <p:spPr>
          <a:xfrm>
            <a:off x="381000" y="1412875"/>
            <a:ext cx="8382000" cy="4755148"/>
          </a:xfrm>
        </p:spPr>
        <p:txBody>
          <a:bodyPr/>
          <a:lstStyle/>
          <a:p>
            <a:r>
              <a:rPr lang="en-US" i="1" dirty="0" smtClean="0"/>
              <a:t>There are many ways to have fun with Z3</a:t>
            </a:r>
          </a:p>
          <a:p>
            <a:pPr lvl="1"/>
            <a:r>
              <a:rPr lang="en-US" dirty="0" smtClean="0"/>
              <a:t>Text:</a:t>
            </a:r>
          </a:p>
          <a:p>
            <a:pPr lvl="2"/>
            <a:r>
              <a:rPr lang="en-US" dirty="0" smtClean="0"/>
              <a:t>SMT, SMT2, Simplify, Native low-level Z3 format.</a:t>
            </a:r>
          </a:p>
          <a:p>
            <a:pPr lvl="2"/>
            <a:endParaRPr lang="en-US" i="1" dirty="0"/>
          </a:p>
          <a:p>
            <a:pPr lvl="1"/>
            <a:r>
              <a:rPr lang="en-US" dirty="0" smtClean="0"/>
              <a:t>Programmatic:</a:t>
            </a:r>
          </a:p>
          <a:p>
            <a:pPr lvl="2"/>
            <a:r>
              <a:rPr lang="en-US" dirty="0" smtClean="0"/>
              <a:t>C</a:t>
            </a:r>
          </a:p>
          <a:p>
            <a:pPr lvl="3"/>
            <a:r>
              <a:rPr lang="en-US" dirty="0" err="1" smtClean="0"/>
              <a:t>.Net</a:t>
            </a:r>
            <a:r>
              <a:rPr lang="en-US" dirty="0" smtClean="0"/>
              <a:t>, F# quotations</a:t>
            </a:r>
          </a:p>
          <a:p>
            <a:pPr lvl="3"/>
            <a:r>
              <a:rPr lang="en-US" dirty="0" err="1" smtClean="0"/>
              <a:t>Ocaml</a:t>
            </a:r>
            <a:endParaRPr lang="en-US" dirty="0" smtClean="0"/>
          </a:p>
          <a:p>
            <a:pPr lvl="3"/>
            <a:r>
              <a:rPr lang="en-US" dirty="0" smtClean="0"/>
              <a:t>Python </a:t>
            </a:r>
            <a:r>
              <a:rPr lang="en-US" sz="1800" dirty="0">
                <a:hlinkClick r:id="rId2"/>
              </a:rPr>
              <a:t>http://www4.in.tum.de</a:t>
            </a:r>
            <a:r>
              <a:rPr lang="en-US" sz="1800" dirty="0" smtClean="0">
                <a:hlinkClick r:id="rId2"/>
              </a:rPr>
              <a:t>/~boehmes/z3-python.html</a:t>
            </a:r>
            <a:endParaRPr lang="en-US" sz="1800" dirty="0" smtClean="0"/>
          </a:p>
          <a:p>
            <a:pPr marL="1101945" lvl="3" indent="0">
              <a:buNone/>
            </a:pPr>
            <a:endParaRPr lang="en-US" sz="1800" dirty="0"/>
          </a:p>
          <a:p>
            <a:pPr lvl="1"/>
            <a:r>
              <a:rPr lang="en-US" dirty="0" smtClean="0"/>
              <a:t>From Advanced Tools:</a:t>
            </a:r>
          </a:p>
          <a:p>
            <a:pPr lvl="2"/>
            <a:r>
              <a:rPr lang="en-US" dirty="0" err="1" smtClean="0"/>
              <a:t>Pex</a:t>
            </a:r>
            <a:r>
              <a:rPr lang="en-US" dirty="0" smtClean="0"/>
              <a:t>, </a:t>
            </a:r>
            <a:r>
              <a:rPr lang="en-US" dirty="0" err="1" smtClean="0"/>
              <a:t>SpecExplorer</a:t>
            </a:r>
            <a:r>
              <a:rPr lang="en-US" dirty="0" smtClean="0"/>
              <a:t>, FORMULA</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246877967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Inside Z3</a:t>
            </a:r>
            <a:endParaRPr lang="en-US" dirty="0"/>
          </a:p>
        </p:txBody>
      </p:sp>
      <p:sp>
        <p:nvSpPr>
          <p:cNvPr id="3" name="Content Placeholder 2"/>
          <p:cNvSpPr>
            <a:spLocks noGrp="1"/>
          </p:cNvSpPr>
          <p:nvPr>
            <p:ph idx="1"/>
          </p:nvPr>
        </p:nvSpPr>
        <p:spPr>
          <a:xfrm>
            <a:off x="381000" y="1412875"/>
            <a:ext cx="8382000" cy="3976473"/>
          </a:xfrm>
        </p:spPr>
        <p:txBody>
          <a:bodyPr/>
          <a:lstStyle/>
          <a:p>
            <a:pPr marL="0" indent="0">
              <a:buNone/>
            </a:pPr>
            <a:endParaRPr lang="en-US" dirty="0" smtClean="0"/>
          </a:p>
          <a:p>
            <a:r>
              <a:rPr lang="en-US" dirty="0" smtClean="0"/>
              <a:t>Theories</a:t>
            </a:r>
          </a:p>
          <a:p>
            <a:pPr lvl="1"/>
            <a:r>
              <a:rPr lang="en-US" dirty="0" smtClean="0"/>
              <a:t>Functions, Arithmetic, Arrays, Bit-vectors, Data-types</a:t>
            </a:r>
          </a:p>
          <a:p>
            <a:pPr marL="377016" lvl="1" indent="0">
              <a:buNone/>
            </a:pPr>
            <a:endParaRPr lang="en-US" dirty="0" smtClean="0"/>
          </a:p>
          <a:p>
            <a:r>
              <a:rPr lang="en-US" dirty="0"/>
              <a:t>User-defined </a:t>
            </a:r>
            <a:r>
              <a:rPr lang="en-US" dirty="0" smtClean="0"/>
              <a:t>theories</a:t>
            </a:r>
          </a:p>
          <a:p>
            <a:endParaRPr lang="en-US" dirty="0"/>
          </a:p>
          <a:p>
            <a:r>
              <a:rPr lang="en-US" dirty="0" smtClean="0"/>
              <a:t>Answers</a:t>
            </a:r>
          </a:p>
          <a:p>
            <a:pPr lvl="1"/>
            <a:r>
              <a:rPr lang="en-US" dirty="0" smtClean="0"/>
              <a:t>Models, proofs, Simplification, Implied equalities</a:t>
            </a:r>
            <a:endParaRPr lang="en-US" dirty="0"/>
          </a:p>
          <a:p>
            <a:pPr marL="0" indent="0">
              <a:buNone/>
            </a:pP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40694642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propositional logic</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543" t="46261" r="20326" b="21071"/>
          <a:stretch/>
        </p:blipFill>
        <p:spPr bwMode="auto">
          <a:xfrm>
            <a:off x="1813869" y="2009944"/>
            <a:ext cx="4754356" cy="333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62774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 – </a:t>
            </a:r>
            <a:r>
              <a:rPr lang="en-US" sz="3600" dirty="0" smtClean="0"/>
              <a:t>Relations, Functions, Constants</a:t>
            </a:r>
            <a:endParaRPr lang="en-US" sz="3600" dirty="0"/>
          </a:p>
        </p:txBody>
      </p:sp>
      <p:sp>
        <p:nvSpPr>
          <p:cNvPr id="3" name="Content Placeholder 2"/>
          <p:cNvSpPr>
            <a:spLocks noGrp="1"/>
          </p:cNvSpPr>
          <p:nvPr>
            <p:ph sz="half" idx="1"/>
          </p:nvPr>
        </p:nvSpPr>
        <p:spPr>
          <a:xfrm>
            <a:off x="381000" y="1411553"/>
            <a:ext cx="4114800" cy="4567404"/>
          </a:xfrm>
        </p:spPr>
        <p:txBody>
          <a:bodyPr/>
          <a:lstStyle/>
          <a:p>
            <a:r>
              <a:rPr lang="en-US" dirty="0" smtClean="0"/>
              <a:t>All functions are total</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377016" lvl="1" indent="0">
              <a:buNone/>
            </a:pPr>
            <a:endParaRPr lang="en-US" dirty="0"/>
          </a:p>
          <a:p>
            <a:r>
              <a:rPr lang="en-US" dirty="0" smtClean="0"/>
              <a:t>Recursive functions</a:t>
            </a:r>
          </a:p>
          <a:p>
            <a:pPr lvl="1"/>
            <a:r>
              <a:rPr lang="en-US" dirty="0" smtClean="0"/>
              <a:t>No least fixed-points: </a:t>
            </a:r>
            <a:r>
              <a:rPr lang="en-US" dirty="0"/>
              <a:t>R</a:t>
            </a:r>
            <a:r>
              <a:rPr lang="en-US" dirty="0" smtClean="0"/>
              <a:t>ecursive functions as equations admits more solutions</a:t>
            </a:r>
            <a:endParaRPr lang="en-US" dirty="0"/>
          </a:p>
        </p:txBody>
      </p:sp>
      <p:sp>
        <p:nvSpPr>
          <p:cNvPr id="5" name="Content Placeholder 4"/>
          <p:cNvSpPr>
            <a:spLocks noGrp="1"/>
          </p:cNvSpPr>
          <p:nvPr>
            <p:ph sz="half" idx="2"/>
          </p:nvPr>
        </p:nvSpPr>
        <p:spPr>
          <a:xfrm>
            <a:off x="4648200" y="1411553"/>
            <a:ext cx="4114800" cy="1249573"/>
          </a:xfrm>
        </p:spPr>
        <p:txBody>
          <a:bodyPr/>
          <a:lstStyle/>
          <a:p>
            <a:r>
              <a:rPr lang="en-US" dirty="0"/>
              <a:t>Un-interpreted functions and constants</a:t>
            </a:r>
          </a:p>
          <a:p>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101" t="27304" r="22065" b="44869"/>
          <a:stretch/>
        </p:blipFill>
        <p:spPr bwMode="auto">
          <a:xfrm>
            <a:off x="1081824" y="1926045"/>
            <a:ext cx="2174385" cy="212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370" t="55587" r="22065" b="7652"/>
          <a:stretch/>
        </p:blipFill>
        <p:spPr bwMode="auto">
          <a:xfrm>
            <a:off x="5519157" y="2645815"/>
            <a:ext cx="2385392" cy="280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910194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Arithmetic</a:t>
            </a:r>
            <a:endParaRPr lang="en-US" dirty="0"/>
          </a:p>
        </p:txBody>
      </p:sp>
      <p:sp>
        <p:nvSpPr>
          <p:cNvPr id="3" name="Content Placeholder 2"/>
          <p:cNvSpPr>
            <a:spLocks noGrp="1"/>
          </p:cNvSpPr>
          <p:nvPr>
            <p:ph idx="1"/>
          </p:nvPr>
        </p:nvSpPr>
        <p:spPr>
          <a:xfrm>
            <a:off x="381000" y="1412875"/>
            <a:ext cx="8382000" cy="3484031"/>
          </a:xfrm>
        </p:spPr>
        <p:txBody>
          <a:bodyPr/>
          <a:lstStyle/>
          <a:p>
            <a:r>
              <a:rPr lang="en-US" dirty="0" smtClean="0"/>
              <a:t>Linear arithmetic Solver using </a:t>
            </a:r>
          </a:p>
          <a:p>
            <a:pPr lvl="1"/>
            <a:r>
              <a:rPr lang="en-US" dirty="0" smtClean="0"/>
              <a:t>Simplex, Branch/bound, </a:t>
            </a:r>
            <a:r>
              <a:rPr lang="en-US" dirty="0" err="1" smtClean="0"/>
              <a:t>Gomory</a:t>
            </a:r>
            <a:r>
              <a:rPr lang="en-US" dirty="0" smtClean="0"/>
              <a:t> cuts</a:t>
            </a:r>
          </a:p>
          <a:p>
            <a:pPr lvl="1"/>
            <a:r>
              <a:rPr lang="en-US" dirty="0" smtClean="0"/>
              <a:t>Example integer linear arithmetic formula</a:t>
            </a:r>
            <a:br>
              <a:rPr lang="en-US" dirty="0" smtClean="0"/>
            </a:br>
            <a:r>
              <a:rPr lang="en-US" dirty="0" smtClean="0"/>
              <a:t>(&lt;= </a:t>
            </a:r>
            <a:br>
              <a:rPr lang="en-US" dirty="0" smtClean="0"/>
            </a:br>
            <a:r>
              <a:rPr lang="en-US" dirty="0" smtClean="0"/>
              <a:t> 	 (+ y (mod x 4) (div y 3)) </a:t>
            </a:r>
            <a:br>
              <a:rPr lang="en-US" dirty="0" smtClean="0"/>
            </a:br>
            <a:r>
              <a:rPr lang="en-US" dirty="0" smtClean="0"/>
              <a:t>	(* 4 z))</a:t>
            </a:r>
          </a:p>
          <a:p>
            <a:pPr lvl="1"/>
            <a:endParaRPr lang="en-US" dirty="0"/>
          </a:p>
          <a:p>
            <a:r>
              <a:rPr lang="en-US" dirty="0" smtClean="0"/>
              <a:t>Non-linear arithmetic simplification using</a:t>
            </a:r>
          </a:p>
          <a:p>
            <a:pPr lvl="1"/>
            <a:r>
              <a:rPr lang="en-US" dirty="0" err="1" smtClean="0"/>
              <a:t>Groebner</a:t>
            </a:r>
            <a:r>
              <a:rPr lang="en-US" dirty="0" smtClean="0"/>
              <a:t> basis computation</a:t>
            </a:r>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1371600" y="4830770"/>
            <a:ext cx="3091872" cy="2031325"/>
          </a:xfrm>
          <a:prstGeom prst="rect">
            <a:avLst/>
          </a:prstGeom>
          <a:noFill/>
        </p:spPr>
        <p:txBody>
          <a:bodyPr wrap="none" rtlCol="0">
            <a:spAutoFit/>
          </a:bodyPr>
          <a:lstStyle/>
          <a:p>
            <a:pPr marL="377016" lvl="1" indent="0">
              <a:buNone/>
            </a:pPr>
            <a:endParaRPr lang="en-US" dirty="0" smtClean="0">
              <a:solidFill>
                <a:schemeClr val="bg1"/>
              </a:solidFill>
            </a:endParaRPr>
          </a:p>
          <a:p>
            <a:pPr marL="377016" lvl="1" indent="0">
              <a:buNone/>
            </a:pPr>
            <a:r>
              <a:rPr lang="en-US" dirty="0" smtClean="0">
                <a:solidFill>
                  <a:schemeClr val="bg1"/>
                </a:solidFill>
              </a:rPr>
              <a:t>(</a:t>
            </a:r>
            <a:r>
              <a:rPr lang="en-US" dirty="0">
                <a:solidFill>
                  <a:schemeClr val="bg1"/>
                </a:solidFill>
              </a:rPr>
              <a:t>assert (= (* x x) (+ x 2)))</a:t>
            </a:r>
          </a:p>
          <a:p>
            <a:pPr marL="377016" lvl="1" indent="0">
              <a:buNone/>
            </a:pPr>
            <a:r>
              <a:rPr lang="en-US" dirty="0" smtClean="0">
                <a:solidFill>
                  <a:schemeClr val="bg1"/>
                </a:solidFill>
              </a:rPr>
              <a:t>(</a:t>
            </a:r>
            <a:r>
              <a:rPr lang="en-US" dirty="0">
                <a:solidFill>
                  <a:schemeClr val="bg1"/>
                </a:solidFill>
              </a:rPr>
              <a:t>assert (= (* x y) x))</a:t>
            </a:r>
          </a:p>
          <a:p>
            <a:pPr marL="377016" lvl="1" indent="0">
              <a:buNone/>
            </a:pPr>
            <a:r>
              <a:rPr lang="en-US" dirty="0" smtClean="0">
                <a:solidFill>
                  <a:schemeClr val="bg1"/>
                </a:solidFill>
              </a:rPr>
              <a:t>(</a:t>
            </a:r>
            <a:r>
              <a:rPr lang="en-US" dirty="0">
                <a:solidFill>
                  <a:schemeClr val="bg1"/>
                </a:solidFill>
              </a:rPr>
              <a:t>assert (= (* (- y 1) z) 1))</a:t>
            </a:r>
          </a:p>
          <a:p>
            <a:pPr marL="377016" lvl="1" indent="0">
              <a:buNone/>
            </a:pPr>
            <a:r>
              <a:rPr lang="en-US" dirty="0" smtClean="0">
                <a:solidFill>
                  <a:schemeClr val="bg1"/>
                </a:solidFill>
              </a:rPr>
              <a:t>(</a:t>
            </a:r>
            <a:r>
              <a:rPr lang="en-US" dirty="0">
                <a:solidFill>
                  <a:schemeClr val="bg1"/>
                </a:solidFill>
              </a:rPr>
              <a:t>check-sat)</a:t>
            </a:r>
          </a:p>
          <a:p>
            <a:pPr marL="377016" lvl="1" indent="0">
              <a:buNone/>
            </a:pPr>
            <a:r>
              <a:rPr lang="en-US" dirty="0">
                <a:solidFill>
                  <a:schemeClr val="bg1"/>
                </a:solidFill>
              </a:rPr>
              <a:t>; </a:t>
            </a:r>
            <a:r>
              <a:rPr lang="en-US" dirty="0" err="1">
                <a:solidFill>
                  <a:schemeClr val="bg1"/>
                </a:solidFill>
              </a:rPr>
              <a:t>unsat</a:t>
            </a:r>
            <a:endParaRPr lang="en-US" dirty="0">
              <a:solidFill>
                <a:schemeClr val="bg1"/>
              </a:solidFill>
            </a:endParaRPr>
          </a:p>
          <a:p>
            <a:endParaRPr lang="en-US" dirty="0" err="1" smtClean="0">
              <a:solidFill>
                <a:schemeClr val="bg1"/>
              </a:solidFill>
            </a:endParaRPr>
          </a:p>
        </p:txBody>
      </p:sp>
      <p:sp>
        <p:nvSpPr>
          <p:cNvPr id="6" name="TextBox 5"/>
          <p:cNvSpPr txBox="1"/>
          <p:nvPr/>
        </p:nvSpPr>
        <p:spPr>
          <a:xfrm>
            <a:off x="5679583" y="4896906"/>
            <a:ext cx="1826141" cy="369332"/>
          </a:xfrm>
          <a:prstGeom prst="rect">
            <a:avLst/>
          </a:prstGeom>
          <a:noFill/>
        </p:spPr>
        <p:txBody>
          <a:bodyPr wrap="none" rtlCol="0">
            <a:spAutoFit/>
          </a:bodyPr>
          <a:lstStyle/>
          <a:p>
            <a:r>
              <a:rPr lang="en-US" dirty="0">
                <a:solidFill>
                  <a:schemeClr val="bg1"/>
                </a:solidFill>
              </a:rPr>
              <a:t>x</a:t>
            </a:r>
            <a:r>
              <a:rPr lang="en-US" dirty="0" smtClean="0">
                <a:solidFill>
                  <a:schemeClr val="bg1"/>
                </a:solidFill>
              </a:rPr>
              <a:t> must be non 0</a:t>
            </a:r>
          </a:p>
        </p:txBody>
      </p:sp>
      <p:sp>
        <p:nvSpPr>
          <p:cNvPr id="7" name="TextBox 6"/>
          <p:cNvSpPr txBox="1"/>
          <p:nvPr/>
        </p:nvSpPr>
        <p:spPr>
          <a:xfrm>
            <a:off x="5798712" y="5448185"/>
            <a:ext cx="2845651" cy="369332"/>
          </a:xfrm>
          <a:prstGeom prst="rect">
            <a:avLst/>
          </a:prstGeom>
          <a:noFill/>
        </p:spPr>
        <p:txBody>
          <a:bodyPr wrap="none" rtlCol="0">
            <a:spAutoFit/>
          </a:bodyPr>
          <a:lstStyle/>
          <a:p>
            <a:r>
              <a:rPr lang="en-US" dirty="0" smtClean="0">
                <a:solidFill>
                  <a:schemeClr val="bg1"/>
                </a:solidFill>
              </a:rPr>
              <a:t>If x is non-zero, then y = 1</a:t>
            </a:r>
          </a:p>
        </p:txBody>
      </p:sp>
      <p:sp>
        <p:nvSpPr>
          <p:cNvPr id="8" name="TextBox 7"/>
          <p:cNvSpPr txBox="1"/>
          <p:nvPr/>
        </p:nvSpPr>
        <p:spPr>
          <a:xfrm>
            <a:off x="5562600" y="6019800"/>
            <a:ext cx="1569660" cy="369332"/>
          </a:xfrm>
          <a:prstGeom prst="rect">
            <a:avLst/>
          </a:prstGeom>
          <a:noFill/>
        </p:spPr>
        <p:txBody>
          <a:bodyPr wrap="none" rtlCol="0">
            <a:spAutoFit/>
          </a:bodyPr>
          <a:lstStyle/>
          <a:p>
            <a:r>
              <a:rPr lang="en-US" dirty="0">
                <a:solidFill>
                  <a:schemeClr val="bg1"/>
                </a:solidFill>
              </a:rPr>
              <a:t>y</a:t>
            </a:r>
            <a:r>
              <a:rPr lang="en-US" dirty="0" smtClean="0">
                <a:solidFill>
                  <a:schemeClr val="bg1"/>
                </a:solidFill>
              </a:rPr>
              <a:t> cannot be 1</a:t>
            </a:r>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4407739" y="5034737"/>
              <a:ext cx="1318320" cy="158040"/>
            </p14:xfrm>
          </p:contentPart>
        </mc:Choice>
        <mc:Fallback xmlns="">
          <p:pic>
            <p:nvPicPr>
              <p:cNvPr id="12" name="Ink 11"/>
              <p:cNvPicPr/>
              <p:nvPr/>
            </p:nvPicPr>
            <p:blipFill>
              <a:blip r:embed="rId3"/>
              <a:stretch>
                <a:fillRect/>
              </a:stretch>
            </p:blipFill>
            <p:spPr>
              <a:xfrm>
                <a:off x="4399459" y="5022857"/>
                <a:ext cx="13323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4241059" y="5557097"/>
              <a:ext cx="1560960" cy="47160"/>
            </p14:xfrm>
          </p:contentPart>
        </mc:Choice>
        <mc:Fallback xmlns="">
          <p:pic>
            <p:nvPicPr>
              <p:cNvPr id="17" name="Ink 16"/>
              <p:cNvPicPr/>
              <p:nvPr/>
            </p:nvPicPr>
            <p:blipFill>
              <a:blip r:embed="rId5"/>
              <a:stretch>
                <a:fillRect/>
              </a:stretch>
            </p:blipFill>
            <p:spPr>
              <a:xfrm>
                <a:off x="4225579" y="5541617"/>
                <a:ext cx="15836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390819" y="5063177"/>
              <a:ext cx="124920" cy="167400"/>
            </p14:xfrm>
          </p:contentPart>
        </mc:Choice>
        <mc:Fallback xmlns="">
          <p:pic>
            <p:nvPicPr>
              <p:cNvPr id="18" name="Ink 17"/>
              <p:cNvPicPr/>
              <p:nvPr/>
            </p:nvPicPr>
            <p:blipFill>
              <a:blip r:embed="rId7"/>
              <a:stretch>
                <a:fillRect/>
              </a:stretch>
            </p:blipFill>
            <p:spPr>
              <a:xfrm>
                <a:off x="4377499" y="5049137"/>
                <a:ext cx="152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4236379" y="5451617"/>
              <a:ext cx="101520" cy="144360"/>
            </p14:xfrm>
          </p:contentPart>
        </mc:Choice>
        <mc:Fallback xmlns="">
          <p:pic>
            <p:nvPicPr>
              <p:cNvPr id="19" name="Ink 18"/>
              <p:cNvPicPr/>
              <p:nvPr/>
            </p:nvPicPr>
            <p:blipFill>
              <a:blip r:embed="rId9"/>
              <a:stretch>
                <a:fillRect/>
              </a:stretch>
            </p:blipFill>
            <p:spPr>
              <a:xfrm>
                <a:off x="4223059" y="5439377"/>
                <a:ext cx="128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4383619" y="5891537"/>
              <a:ext cx="1149480" cy="277200"/>
            </p14:xfrm>
          </p:contentPart>
        </mc:Choice>
        <mc:Fallback xmlns="">
          <p:pic>
            <p:nvPicPr>
              <p:cNvPr id="20" name="Ink 19"/>
              <p:cNvPicPr/>
              <p:nvPr/>
            </p:nvPicPr>
            <p:blipFill>
              <a:blip r:embed="rId11"/>
              <a:stretch>
                <a:fillRect/>
              </a:stretch>
            </p:blipFill>
            <p:spPr>
              <a:xfrm>
                <a:off x="4368859" y="5877497"/>
                <a:ext cx="1170360" cy="299520"/>
              </a:xfrm>
              <a:prstGeom prst="rect">
                <a:avLst/>
              </a:prstGeom>
            </p:spPr>
          </p:pic>
        </mc:Fallback>
      </mc:AlternateContent>
    </p:spTree>
    <p:extLst>
      <p:ext uri="{BB962C8B-B14F-4D97-AF65-F5344CB8AC3E}">
        <p14:creationId xmlns:p14="http://schemas.microsoft.com/office/powerpoint/2010/main" val="418947013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Bit-vectors</a:t>
            </a:r>
            <a:endParaRPr lang="en-US" dirty="0"/>
          </a:p>
        </p:txBody>
      </p:sp>
      <p:sp>
        <p:nvSpPr>
          <p:cNvPr id="3" name="Content Placeholder 2"/>
          <p:cNvSpPr>
            <a:spLocks noGrp="1"/>
          </p:cNvSpPr>
          <p:nvPr>
            <p:ph idx="1"/>
          </p:nvPr>
        </p:nvSpPr>
        <p:spPr>
          <a:xfrm>
            <a:off x="381000" y="1412875"/>
            <a:ext cx="8382000" cy="4856714"/>
          </a:xfrm>
        </p:spPr>
        <p:txBody>
          <a:bodyPr/>
          <a:lstStyle/>
          <a:p>
            <a:endParaRPr lang="en-US" dirty="0"/>
          </a:p>
          <a:p>
            <a:pPr marL="377016" lvl="1" indent="0">
              <a:buNone/>
            </a:pPr>
            <a:endParaRPr lang="en-US" dirty="0"/>
          </a:p>
          <a:p>
            <a:pPr lvl="1"/>
            <a:r>
              <a:rPr lang="en-US" dirty="0" smtClean="0"/>
              <a:t>(</a:t>
            </a:r>
            <a:r>
              <a:rPr lang="en-US" dirty="0" err="1" smtClean="0"/>
              <a:t>concat</a:t>
            </a:r>
            <a:r>
              <a:rPr lang="en-US" dirty="0" smtClean="0"/>
              <a:t> v1 v2)</a:t>
            </a:r>
          </a:p>
          <a:p>
            <a:pPr lvl="1"/>
            <a:endParaRPr lang="en-US" dirty="0"/>
          </a:p>
          <a:p>
            <a:pPr marL="377016" lvl="1" indent="0">
              <a:buNone/>
            </a:pPr>
            <a:endParaRPr lang="en-US" dirty="0" smtClean="0"/>
          </a:p>
          <a:p>
            <a:pPr lvl="1"/>
            <a:endParaRPr lang="en-US" dirty="0" smtClean="0"/>
          </a:p>
          <a:p>
            <a:pPr lvl="1"/>
            <a:r>
              <a:rPr lang="en-US" dirty="0" smtClean="0"/>
              <a:t>(</a:t>
            </a:r>
            <a:r>
              <a:rPr lang="en-US" dirty="0" err="1" smtClean="0"/>
              <a:t>bvand</a:t>
            </a:r>
            <a:r>
              <a:rPr lang="en-US" dirty="0" smtClean="0"/>
              <a:t> v1 v2) </a:t>
            </a:r>
            <a:endParaRPr lang="en-US" dirty="0"/>
          </a:p>
          <a:p>
            <a:pPr lvl="1"/>
            <a:endParaRPr lang="en-US" dirty="0" smtClean="0"/>
          </a:p>
          <a:p>
            <a:pPr lvl="1"/>
            <a:endParaRPr lang="en-US" dirty="0" smtClean="0"/>
          </a:p>
          <a:p>
            <a:pPr lvl="1"/>
            <a:r>
              <a:rPr lang="en-US" dirty="0" smtClean="0"/>
              <a:t>(</a:t>
            </a:r>
            <a:r>
              <a:rPr lang="en-US" dirty="0" err="1" smtClean="0"/>
              <a:t>bvadd</a:t>
            </a:r>
            <a:r>
              <a:rPr lang="en-US" dirty="0" smtClean="0"/>
              <a:t> v1 v2)</a:t>
            </a:r>
          </a:p>
          <a:p>
            <a:pPr marL="377016" lvl="1" indent="0">
              <a:buNone/>
            </a:pPr>
            <a:endParaRPr lang="en-US" dirty="0" smtClean="0"/>
          </a:p>
          <a:p>
            <a:pPr lvl="1"/>
            <a:r>
              <a:rPr lang="en-US" dirty="0" smtClean="0"/>
              <a:t>(</a:t>
            </a:r>
            <a:r>
              <a:rPr lang="en-US" dirty="0" err="1" smtClean="0"/>
              <a:t>bvextract</a:t>
            </a:r>
            <a:r>
              <a:rPr lang="en-US" dirty="0" smtClean="0"/>
              <a:t>[4:2] v)</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grpSp>
        <p:nvGrpSpPr>
          <p:cNvPr id="41" name="Group 40"/>
          <p:cNvGrpSpPr/>
          <p:nvPr/>
        </p:nvGrpSpPr>
        <p:grpSpPr>
          <a:xfrm>
            <a:off x="4231147" y="1691731"/>
            <a:ext cx="4435459" cy="958941"/>
            <a:chOff x="1510740" y="2680461"/>
            <a:chExt cx="6934200" cy="1947857"/>
          </a:xfrm>
        </p:grpSpPr>
        <p:grpSp>
          <p:nvGrpSpPr>
            <p:cNvPr id="42" name="Group 11"/>
            <p:cNvGrpSpPr/>
            <p:nvPr/>
          </p:nvGrpSpPr>
          <p:grpSpPr>
            <a:xfrm>
              <a:off x="1510740" y="2763068"/>
              <a:ext cx="3200400" cy="533400"/>
              <a:chOff x="1447800" y="2743200"/>
              <a:chExt cx="3200400" cy="533400"/>
            </a:xfrm>
          </p:grpSpPr>
          <p:sp>
            <p:nvSpPr>
              <p:cNvPr id="69" name="Rectangle 68"/>
              <p:cNvSpPr/>
              <p:nvPr/>
            </p:nvSpPr>
            <p:spPr>
              <a:xfrm>
                <a:off x="1447800" y="2743200"/>
                <a:ext cx="3200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Rectangle 69"/>
              <p:cNvSpPr/>
              <p:nvPr/>
            </p:nvSpPr>
            <p:spPr>
              <a:xfrm>
                <a:off x="1447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71" name="Rectangle 70"/>
              <p:cNvSpPr/>
              <p:nvPr/>
            </p:nvSpPr>
            <p:spPr>
              <a:xfrm>
                <a:off x="19812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72" name="Rectangle 71"/>
              <p:cNvSpPr/>
              <p:nvPr/>
            </p:nvSpPr>
            <p:spPr>
              <a:xfrm>
                <a:off x="25146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73" name="Rectangle 72"/>
              <p:cNvSpPr/>
              <p:nvPr/>
            </p:nvSpPr>
            <p:spPr>
              <a:xfrm>
                <a:off x="30480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74" name="Rectangle 73"/>
              <p:cNvSpPr/>
              <p:nvPr/>
            </p:nvSpPr>
            <p:spPr>
              <a:xfrm>
                <a:off x="35814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75" name="Rectangle 74"/>
              <p:cNvSpPr/>
              <p:nvPr/>
            </p:nvSpPr>
            <p:spPr>
              <a:xfrm>
                <a:off x="4114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grpSp>
          <p:nvGrpSpPr>
            <p:cNvPr id="43" name="Group 12"/>
            <p:cNvGrpSpPr/>
            <p:nvPr/>
          </p:nvGrpSpPr>
          <p:grpSpPr>
            <a:xfrm>
              <a:off x="5244540" y="2763068"/>
              <a:ext cx="3200400" cy="533400"/>
              <a:chOff x="1447800" y="2743200"/>
              <a:chExt cx="3200400" cy="533400"/>
            </a:xfrm>
          </p:grpSpPr>
          <p:sp>
            <p:nvSpPr>
              <p:cNvPr id="62" name="Rectangle 61"/>
              <p:cNvSpPr/>
              <p:nvPr/>
            </p:nvSpPr>
            <p:spPr>
              <a:xfrm>
                <a:off x="1447800" y="2743200"/>
                <a:ext cx="3200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Rectangle 62"/>
              <p:cNvSpPr/>
              <p:nvPr/>
            </p:nvSpPr>
            <p:spPr>
              <a:xfrm>
                <a:off x="1447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64" name="Rectangle 63"/>
              <p:cNvSpPr/>
              <p:nvPr/>
            </p:nvSpPr>
            <p:spPr>
              <a:xfrm>
                <a:off x="19812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65" name="Rectangle 64"/>
              <p:cNvSpPr/>
              <p:nvPr/>
            </p:nvSpPr>
            <p:spPr>
              <a:xfrm>
                <a:off x="25146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66" name="Rectangle 65"/>
              <p:cNvSpPr/>
              <p:nvPr/>
            </p:nvSpPr>
            <p:spPr>
              <a:xfrm>
                <a:off x="30480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67" name="Rectangle 66"/>
              <p:cNvSpPr/>
              <p:nvPr/>
            </p:nvSpPr>
            <p:spPr>
              <a:xfrm>
                <a:off x="35814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68" name="Rectangle 67"/>
              <p:cNvSpPr/>
              <p:nvPr/>
            </p:nvSpPr>
            <p:spPr>
              <a:xfrm>
                <a:off x="4114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sp>
          <p:nvSpPr>
            <p:cNvPr id="44" name="TextBox 43"/>
            <p:cNvSpPr txBox="1"/>
            <p:nvPr/>
          </p:nvSpPr>
          <p:spPr>
            <a:xfrm>
              <a:off x="4744937" y="2680461"/>
              <a:ext cx="541415" cy="6460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sym typeface="Symbol"/>
                </a:rPr>
                <a:t></a:t>
              </a:r>
              <a:endParaRPr kumimoji="0" lang="en-US" sz="1800" b="0" i="0" u="none" strike="noStrike" kern="0" cap="none" spc="0" normalizeH="0" baseline="0" noProof="0" dirty="0" smtClean="0">
                <a:ln>
                  <a:noFill/>
                </a:ln>
                <a:solidFill>
                  <a:prstClr val="black"/>
                </a:solidFill>
                <a:effectLst/>
                <a:uLnTx/>
                <a:uFillTx/>
              </a:endParaRPr>
            </a:p>
          </p:txBody>
        </p:sp>
        <p:grpSp>
          <p:nvGrpSpPr>
            <p:cNvPr id="45" name="Group 21"/>
            <p:cNvGrpSpPr/>
            <p:nvPr/>
          </p:nvGrpSpPr>
          <p:grpSpPr>
            <a:xfrm>
              <a:off x="1822155" y="4094918"/>
              <a:ext cx="3200400" cy="533400"/>
              <a:chOff x="1447800" y="2743200"/>
              <a:chExt cx="3200400" cy="533400"/>
            </a:xfrm>
          </p:grpSpPr>
          <p:sp>
            <p:nvSpPr>
              <p:cNvPr id="55" name="Rectangle 54"/>
              <p:cNvSpPr/>
              <p:nvPr/>
            </p:nvSpPr>
            <p:spPr>
              <a:xfrm>
                <a:off x="1447800" y="2743200"/>
                <a:ext cx="3200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 name="Rectangle 55"/>
              <p:cNvSpPr/>
              <p:nvPr/>
            </p:nvSpPr>
            <p:spPr>
              <a:xfrm>
                <a:off x="1447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57" name="Rectangle 56"/>
              <p:cNvSpPr/>
              <p:nvPr/>
            </p:nvSpPr>
            <p:spPr>
              <a:xfrm>
                <a:off x="19812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58" name="Rectangle 57"/>
              <p:cNvSpPr/>
              <p:nvPr/>
            </p:nvSpPr>
            <p:spPr>
              <a:xfrm>
                <a:off x="25146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59" name="Rectangle 58"/>
              <p:cNvSpPr/>
              <p:nvPr/>
            </p:nvSpPr>
            <p:spPr>
              <a:xfrm>
                <a:off x="30480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60" name="Rectangle 59"/>
              <p:cNvSpPr/>
              <p:nvPr/>
            </p:nvSpPr>
            <p:spPr>
              <a:xfrm>
                <a:off x="35814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61" name="Rectangle 60"/>
              <p:cNvSpPr/>
              <p:nvPr/>
            </p:nvSpPr>
            <p:spPr>
              <a:xfrm>
                <a:off x="4114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grpSp>
          <p:nvGrpSpPr>
            <p:cNvPr id="46" name="Group 29"/>
            <p:cNvGrpSpPr/>
            <p:nvPr/>
          </p:nvGrpSpPr>
          <p:grpSpPr>
            <a:xfrm>
              <a:off x="5022555" y="4081666"/>
              <a:ext cx="3200400" cy="533400"/>
              <a:chOff x="1447800" y="2743200"/>
              <a:chExt cx="3200400" cy="533400"/>
            </a:xfrm>
          </p:grpSpPr>
          <p:sp>
            <p:nvSpPr>
              <p:cNvPr id="48" name="Rectangle 47"/>
              <p:cNvSpPr/>
              <p:nvPr/>
            </p:nvSpPr>
            <p:spPr>
              <a:xfrm>
                <a:off x="1447800" y="2743200"/>
                <a:ext cx="3200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 name="Rectangle 48"/>
              <p:cNvSpPr/>
              <p:nvPr/>
            </p:nvSpPr>
            <p:spPr>
              <a:xfrm>
                <a:off x="1447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50" name="Rectangle 49"/>
              <p:cNvSpPr/>
              <p:nvPr/>
            </p:nvSpPr>
            <p:spPr>
              <a:xfrm>
                <a:off x="19812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51" name="Rectangle 50"/>
              <p:cNvSpPr/>
              <p:nvPr/>
            </p:nvSpPr>
            <p:spPr>
              <a:xfrm>
                <a:off x="25146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52" name="Rectangle 51"/>
              <p:cNvSpPr/>
              <p:nvPr/>
            </p:nvSpPr>
            <p:spPr>
              <a:xfrm>
                <a:off x="30480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53" name="Rectangle 52"/>
              <p:cNvSpPr/>
              <p:nvPr/>
            </p:nvSpPr>
            <p:spPr>
              <a:xfrm>
                <a:off x="35814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54" name="Rectangle 53"/>
              <p:cNvSpPr/>
              <p:nvPr/>
            </p:nvSpPr>
            <p:spPr>
              <a:xfrm>
                <a:off x="4114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sp>
          <p:nvSpPr>
            <p:cNvPr id="47" name="TextBox 46"/>
            <p:cNvSpPr txBox="1"/>
            <p:nvPr/>
          </p:nvSpPr>
          <p:spPr>
            <a:xfrm>
              <a:off x="4805340" y="3209254"/>
              <a:ext cx="505510" cy="8076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a:t>
              </a:r>
            </a:p>
          </p:txBody>
        </p:sp>
      </p:grpSp>
      <p:grpSp>
        <p:nvGrpSpPr>
          <p:cNvPr id="104" name="Group 11"/>
          <p:cNvGrpSpPr/>
          <p:nvPr/>
        </p:nvGrpSpPr>
        <p:grpSpPr>
          <a:xfrm>
            <a:off x="4352745" y="3251480"/>
            <a:ext cx="1624498" cy="256476"/>
            <a:chOff x="1447800" y="2743200"/>
            <a:chExt cx="3200400" cy="533400"/>
          </a:xfrm>
        </p:grpSpPr>
        <p:sp>
          <p:nvSpPr>
            <p:cNvPr id="123" name="Rectangle 122"/>
            <p:cNvSpPr/>
            <p:nvPr/>
          </p:nvSpPr>
          <p:spPr>
            <a:xfrm>
              <a:off x="1447800" y="2743200"/>
              <a:ext cx="3200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 name="Rectangle 123"/>
            <p:cNvSpPr/>
            <p:nvPr/>
          </p:nvSpPr>
          <p:spPr>
            <a:xfrm>
              <a:off x="1447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25" name="Rectangle 124"/>
            <p:cNvSpPr/>
            <p:nvPr/>
          </p:nvSpPr>
          <p:spPr>
            <a:xfrm>
              <a:off x="19812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26" name="Rectangle 125"/>
            <p:cNvSpPr/>
            <p:nvPr/>
          </p:nvSpPr>
          <p:spPr>
            <a:xfrm>
              <a:off x="25146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27" name="Rectangle 126"/>
            <p:cNvSpPr/>
            <p:nvPr/>
          </p:nvSpPr>
          <p:spPr>
            <a:xfrm>
              <a:off x="30480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28" name="Rectangle 127"/>
            <p:cNvSpPr/>
            <p:nvPr/>
          </p:nvSpPr>
          <p:spPr>
            <a:xfrm>
              <a:off x="35814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29" name="Rectangle 128"/>
            <p:cNvSpPr/>
            <p:nvPr/>
          </p:nvSpPr>
          <p:spPr>
            <a:xfrm>
              <a:off x="4114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grpSp>
        <p:nvGrpSpPr>
          <p:cNvPr id="105" name="Group 12"/>
          <p:cNvGrpSpPr/>
          <p:nvPr/>
        </p:nvGrpSpPr>
        <p:grpSpPr>
          <a:xfrm>
            <a:off x="4344337" y="3850454"/>
            <a:ext cx="1624498" cy="256476"/>
            <a:chOff x="1447800" y="2743200"/>
            <a:chExt cx="3200400" cy="533400"/>
          </a:xfrm>
        </p:grpSpPr>
        <p:sp>
          <p:nvSpPr>
            <p:cNvPr id="116" name="Rectangle 115"/>
            <p:cNvSpPr/>
            <p:nvPr/>
          </p:nvSpPr>
          <p:spPr>
            <a:xfrm>
              <a:off x="1447800" y="2743200"/>
              <a:ext cx="3200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Rectangle 116"/>
            <p:cNvSpPr/>
            <p:nvPr/>
          </p:nvSpPr>
          <p:spPr>
            <a:xfrm>
              <a:off x="1447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18" name="Rectangle 117"/>
            <p:cNvSpPr/>
            <p:nvPr/>
          </p:nvSpPr>
          <p:spPr>
            <a:xfrm>
              <a:off x="19812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19" name="Rectangle 118"/>
            <p:cNvSpPr/>
            <p:nvPr/>
          </p:nvSpPr>
          <p:spPr>
            <a:xfrm>
              <a:off x="25146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20" name="Rectangle 119"/>
            <p:cNvSpPr/>
            <p:nvPr/>
          </p:nvSpPr>
          <p:spPr>
            <a:xfrm>
              <a:off x="30480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21" name="Rectangle 120"/>
            <p:cNvSpPr/>
            <p:nvPr/>
          </p:nvSpPr>
          <p:spPr>
            <a:xfrm>
              <a:off x="35814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22" name="Rectangle 121"/>
            <p:cNvSpPr/>
            <p:nvPr/>
          </p:nvSpPr>
          <p:spPr>
            <a:xfrm>
              <a:off x="4114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sp>
        <p:nvSpPr>
          <p:cNvPr id="106" name="TextBox 105"/>
          <p:cNvSpPr txBox="1"/>
          <p:nvPr/>
        </p:nvSpPr>
        <p:spPr>
          <a:xfrm>
            <a:off x="4870293" y="3432593"/>
            <a:ext cx="330537" cy="3621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sym typeface="Symbol"/>
              </a:rPr>
              <a:t></a:t>
            </a:r>
            <a:endParaRPr kumimoji="0" lang="en-US" sz="2400" b="1" i="0" u="none" strike="noStrike" kern="0" cap="none" spc="0" normalizeH="0" baseline="0" noProof="0" dirty="0" smtClean="0">
              <a:ln>
                <a:noFill/>
              </a:ln>
              <a:solidFill>
                <a:prstClr val="black"/>
              </a:solidFill>
              <a:effectLst/>
              <a:uLnTx/>
              <a:uFillTx/>
            </a:endParaRPr>
          </a:p>
        </p:txBody>
      </p:sp>
      <p:grpSp>
        <p:nvGrpSpPr>
          <p:cNvPr id="107" name="Group 21"/>
          <p:cNvGrpSpPr/>
          <p:nvPr/>
        </p:nvGrpSpPr>
        <p:grpSpPr>
          <a:xfrm>
            <a:off x="6683818" y="3541356"/>
            <a:ext cx="1624498" cy="256476"/>
            <a:chOff x="1447800" y="2743200"/>
            <a:chExt cx="3200400" cy="533400"/>
          </a:xfrm>
          <a:solidFill>
            <a:srgbClr val="CC00CC"/>
          </a:solidFill>
        </p:grpSpPr>
        <p:sp>
          <p:nvSpPr>
            <p:cNvPr id="109" name="Rectangle 108"/>
            <p:cNvSpPr/>
            <p:nvPr/>
          </p:nvSpPr>
          <p:spPr>
            <a:xfrm>
              <a:off x="1447800" y="2743200"/>
              <a:ext cx="3200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Rectangle 109"/>
            <p:cNvSpPr/>
            <p:nvPr/>
          </p:nvSpPr>
          <p:spPr>
            <a:xfrm>
              <a:off x="14478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11" name="Rectangle 110"/>
            <p:cNvSpPr/>
            <p:nvPr/>
          </p:nvSpPr>
          <p:spPr>
            <a:xfrm>
              <a:off x="19812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12" name="Rectangle 111"/>
            <p:cNvSpPr/>
            <p:nvPr/>
          </p:nvSpPr>
          <p:spPr>
            <a:xfrm>
              <a:off x="25146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13" name="Rectangle 112"/>
            <p:cNvSpPr/>
            <p:nvPr/>
          </p:nvSpPr>
          <p:spPr>
            <a:xfrm>
              <a:off x="30480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14" name="Rectangle 113"/>
            <p:cNvSpPr/>
            <p:nvPr/>
          </p:nvSpPr>
          <p:spPr>
            <a:xfrm>
              <a:off x="35814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15" name="Rectangle 114"/>
            <p:cNvSpPr/>
            <p:nvPr/>
          </p:nvSpPr>
          <p:spPr>
            <a:xfrm>
              <a:off x="41148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sp>
        <p:nvSpPr>
          <p:cNvPr id="108" name="TextBox 107"/>
          <p:cNvSpPr txBox="1"/>
          <p:nvPr/>
        </p:nvSpPr>
        <p:spPr>
          <a:xfrm>
            <a:off x="6093893" y="3379718"/>
            <a:ext cx="287918" cy="4587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black"/>
                </a:solidFill>
                <a:effectLst/>
                <a:uLnTx/>
                <a:uFillTx/>
              </a:rPr>
              <a:t>=</a:t>
            </a:r>
          </a:p>
        </p:txBody>
      </p:sp>
      <p:grpSp>
        <p:nvGrpSpPr>
          <p:cNvPr id="131" name="Group 11"/>
          <p:cNvGrpSpPr/>
          <p:nvPr/>
        </p:nvGrpSpPr>
        <p:grpSpPr>
          <a:xfrm>
            <a:off x="4294239" y="4543806"/>
            <a:ext cx="1725099" cy="234165"/>
            <a:chOff x="1447800" y="2743200"/>
            <a:chExt cx="3200400" cy="533400"/>
          </a:xfrm>
        </p:grpSpPr>
        <p:sp>
          <p:nvSpPr>
            <p:cNvPr id="150" name="Rectangle 149"/>
            <p:cNvSpPr/>
            <p:nvPr/>
          </p:nvSpPr>
          <p:spPr>
            <a:xfrm>
              <a:off x="1447800" y="2743200"/>
              <a:ext cx="3200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Rectangle 150"/>
            <p:cNvSpPr/>
            <p:nvPr/>
          </p:nvSpPr>
          <p:spPr>
            <a:xfrm>
              <a:off x="1447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52" name="Rectangle 151"/>
            <p:cNvSpPr/>
            <p:nvPr/>
          </p:nvSpPr>
          <p:spPr>
            <a:xfrm>
              <a:off x="19812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53" name="Rectangle 152"/>
            <p:cNvSpPr/>
            <p:nvPr/>
          </p:nvSpPr>
          <p:spPr>
            <a:xfrm>
              <a:off x="25146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54" name="Rectangle 153"/>
            <p:cNvSpPr/>
            <p:nvPr/>
          </p:nvSpPr>
          <p:spPr>
            <a:xfrm>
              <a:off x="30480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55" name="Rectangle 154"/>
            <p:cNvSpPr/>
            <p:nvPr/>
          </p:nvSpPr>
          <p:spPr>
            <a:xfrm>
              <a:off x="35814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56" name="Rectangle 155"/>
            <p:cNvSpPr/>
            <p:nvPr/>
          </p:nvSpPr>
          <p:spPr>
            <a:xfrm>
              <a:off x="4114800" y="2743200"/>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grpSp>
        <p:nvGrpSpPr>
          <p:cNvPr id="132" name="Group 12"/>
          <p:cNvGrpSpPr/>
          <p:nvPr/>
        </p:nvGrpSpPr>
        <p:grpSpPr>
          <a:xfrm>
            <a:off x="4285311" y="5090675"/>
            <a:ext cx="1725099" cy="234165"/>
            <a:chOff x="1447800" y="2743200"/>
            <a:chExt cx="3200400" cy="533400"/>
          </a:xfrm>
        </p:grpSpPr>
        <p:sp>
          <p:nvSpPr>
            <p:cNvPr id="143" name="Rectangle 142"/>
            <p:cNvSpPr/>
            <p:nvPr/>
          </p:nvSpPr>
          <p:spPr>
            <a:xfrm>
              <a:off x="1447800" y="2743200"/>
              <a:ext cx="3200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Rectangle 143"/>
            <p:cNvSpPr/>
            <p:nvPr/>
          </p:nvSpPr>
          <p:spPr>
            <a:xfrm>
              <a:off x="1447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45" name="Rectangle 144"/>
            <p:cNvSpPr/>
            <p:nvPr/>
          </p:nvSpPr>
          <p:spPr>
            <a:xfrm>
              <a:off x="19812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46" name="Rectangle 145"/>
            <p:cNvSpPr/>
            <p:nvPr/>
          </p:nvSpPr>
          <p:spPr>
            <a:xfrm>
              <a:off x="25146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47" name="Rectangle 146"/>
            <p:cNvSpPr/>
            <p:nvPr/>
          </p:nvSpPr>
          <p:spPr>
            <a:xfrm>
              <a:off x="30480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48" name="Rectangle 147"/>
            <p:cNvSpPr/>
            <p:nvPr/>
          </p:nvSpPr>
          <p:spPr>
            <a:xfrm>
              <a:off x="35814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49" name="Rectangle 148"/>
            <p:cNvSpPr/>
            <p:nvPr/>
          </p:nvSpPr>
          <p:spPr>
            <a:xfrm>
              <a:off x="4114800" y="2743200"/>
              <a:ext cx="533400" cy="5334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grpSp>
      <p:sp>
        <p:nvSpPr>
          <p:cNvPr id="133" name="TextBox 132"/>
          <p:cNvSpPr txBox="1"/>
          <p:nvPr/>
        </p:nvSpPr>
        <p:spPr>
          <a:xfrm>
            <a:off x="4865489" y="4675128"/>
            <a:ext cx="320522" cy="32590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black"/>
                </a:solidFill>
                <a:effectLst/>
                <a:uLnTx/>
                <a:uFillTx/>
                <a:sym typeface="Symbol"/>
              </a:rPr>
              <a:t>+</a:t>
            </a:r>
            <a:endParaRPr kumimoji="0" lang="en-US" sz="2400" b="1" i="0" u="none" strike="noStrike" kern="0" cap="none" spc="0" normalizeH="0" baseline="0" noProof="0" dirty="0" smtClean="0">
              <a:ln>
                <a:noFill/>
              </a:ln>
              <a:solidFill>
                <a:prstClr val="black"/>
              </a:solidFill>
              <a:effectLst/>
              <a:uLnTx/>
              <a:uFillTx/>
            </a:endParaRPr>
          </a:p>
        </p:txBody>
      </p:sp>
      <p:grpSp>
        <p:nvGrpSpPr>
          <p:cNvPr id="134" name="Group 21"/>
          <p:cNvGrpSpPr/>
          <p:nvPr/>
        </p:nvGrpSpPr>
        <p:grpSpPr>
          <a:xfrm>
            <a:off x="6603570" y="4777971"/>
            <a:ext cx="1725099" cy="234165"/>
            <a:chOff x="1447800" y="2743200"/>
            <a:chExt cx="3200400" cy="533400"/>
          </a:xfrm>
          <a:solidFill>
            <a:srgbClr val="CC00CC"/>
          </a:solidFill>
        </p:grpSpPr>
        <p:sp>
          <p:nvSpPr>
            <p:cNvPr id="136" name="Rectangle 135"/>
            <p:cNvSpPr/>
            <p:nvPr/>
          </p:nvSpPr>
          <p:spPr>
            <a:xfrm>
              <a:off x="1447800" y="2743200"/>
              <a:ext cx="3200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Rectangle 136"/>
            <p:cNvSpPr/>
            <p:nvPr/>
          </p:nvSpPr>
          <p:spPr>
            <a:xfrm>
              <a:off x="14478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38" name="Rectangle 137"/>
            <p:cNvSpPr/>
            <p:nvPr/>
          </p:nvSpPr>
          <p:spPr>
            <a:xfrm>
              <a:off x="19812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39" name="Rectangle 138"/>
            <p:cNvSpPr/>
            <p:nvPr/>
          </p:nvSpPr>
          <p:spPr>
            <a:xfrm>
              <a:off x="25146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40" name="Rectangle 139"/>
            <p:cNvSpPr/>
            <p:nvPr/>
          </p:nvSpPr>
          <p:spPr>
            <a:xfrm>
              <a:off x="30480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41" name="Rectangle 140"/>
            <p:cNvSpPr/>
            <p:nvPr/>
          </p:nvSpPr>
          <p:spPr>
            <a:xfrm>
              <a:off x="35814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42" name="Rectangle 141"/>
            <p:cNvSpPr/>
            <p:nvPr/>
          </p:nvSpPr>
          <p:spPr>
            <a:xfrm>
              <a:off x="4114800" y="2743200"/>
              <a:ext cx="533400" cy="533400"/>
            </a:xfrm>
            <a:prstGeom prst="rect">
              <a:avLst/>
            </a:prstGeom>
            <a:gr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grpSp>
      <p:sp>
        <p:nvSpPr>
          <p:cNvPr id="135" name="TextBox 134"/>
          <p:cNvSpPr txBox="1"/>
          <p:nvPr/>
        </p:nvSpPr>
        <p:spPr>
          <a:xfrm>
            <a:off x="6119186" y="4613467"/>
            <a:ext cx="300737" cy="41281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black"/>
                </a:solidFill>
                <a:effectLst/>
                <a:uLnTx/>
                <a:uFillTx/>
              </a:rPr>
              <a:t>=</a:t>
            </a:r>
          </a:p>
        </p:txBody>
      </p:sp>
      <p:grpSp>
        <p:nvGrpSpPr>
          <p:cNvPr id="157" name="Group 156"/>
          <p:cNvGrpSpPr/>
          <p:nvPr/>
        </p:nvGrpSpPr>
        <p:grpSpPr>
          <a:xfrm>
            <a:off x="4337673" y="5872766"/>
            <a:ext cx="3337011" cy="338555"/>
            <a:chOff x="914400" y="3723837"/>
            <a:chExt cx="6692348" cy="641026"/>
          </a:xfrm>
        </p:grpSpPr>
        <p:sp>
          <p:nvSpPr>
            <p:cNvPr id="158" name="Rectangle 157"/>
            <p:cNvSpPr/>
            <p:nvPr/>
          </p:nvSpPr>
          <p:spPr>
            <a:xfrm>
              <a:off x="914400" y="3730464"/>
              <a:ext cx="3200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Rectangle 158"/>
            <p:cNvSpPr/>
            <p:nvPr/>
          </p:nvSpPr>
          <p:spPr>
            <a:xfrm>
              <a:off x="914400" y="3730464"/>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60" name="Rectangle 159"/>
            <p:cNvSpPr/>
            <p:nvPr/>
          </p:nvSpPr>
          <p:spPr>
            <a:xfrm>
              <a:off x="1447800" y="3730464"/>
              <a:ext cx="533400" cy="533400"/>
            </a:xfrm>
            <a:prstGeom prst="rect">
              <a:avLst/>
            </a:prstGeom>
            <a:solidFill>
              <a:srgbClr val="3F33D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61" name="Rectangle 160"/>
            <p:cNvSpPr/>
            <p:nvPr/>
          </p:nvSpPr>
          <p:spPr>
            <a:xfrm>
              <a:off x="1981200" y="3730464"/>
              <a:ext cx="533400" cy="533400"/>
            </a:xfrm>
            <a:prstGeom prst="rect">
              <a:avLst/>
            </a:prstGeom>
            <a:solidFill>
              <a:srgbClr val="3F33D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62" name="Rectangle 161"/>
            <p:cNvSpPr/>
            <p:nvPr/>
          </p:nvSpPr>
          <p:spPr>
            <a:xfrm>
              <a:off x="2514600" y="3730464"/>
              <a:ext cx="533400" cy="533400"/>
            </a:xfrm>
            <a:prstGeom prst="rect">
              <a:avLst/>
            </a:prstGeom>
            <a:solidFill>
              <a:srgbClr val="3F33D9"/>
            </a:solidFill>
            <a:ln w="25400" cap="flat" cmpd="sng" algn="ctr">
              <a:solidFill>
                <a:srgbClr val="3B498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63" name="Rectangle 162"/>
            <p:cNvSpPr/>
            <p:nvPr/>
          </p:nvSpPr>
          <p:spPr>
            <a:xfrm>
              <a:off x="3048000" y="3730464"/>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64" name="Rectangle 163"/>
            <p:cNvSpPr/>
            <p:nvPr/>
          </p:nvSpPr>
          <p:spPr>
            <a:xfrm>
              <a:off x="3581400" y="3730464"/>
              <a:ext cx="533400"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65" name="TextBox 164"/>
            <p:cNvSpPr txBox="1"/>
            <p:nvPr/>
          </p:nvSpPr>
          <p:spPr>
            <a:xfrm>
              <a:off x="4187687" y="3723839"/>
              <a:ext cx="1646627" cy="64102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[4:2] = </a:t>
              </a:r>
            </a:p>
          </p:txBody>
        </p:sp>
        <p:sp>
          <p:nvSpPr>
            <p:cNvPr id="166" name="Rectangle 165"/>
            <p:cNvSpPr/>
            <p:nvPr/>
          </p:nvSpPr>
          <p:spPr>
            <a:xfrm>
              <a:off x="5989983" y="3723837"/>
              <a:ext cx="1616765" cy="533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7" name="Rectangle 166"/>
            <p:cNvSpPr/>
            <p:nvPr/>
          </p:nvSpPr>
          <p:spPr>
            <a:xfrm>
              <a:off x="5986669" y="3723837"/>
              <a:ext cx="533400" cy="533400"/>
            </a:xfrm>
            <a:prstGeom prst="rect">
              <a:avLst/>
            </a:prstGeom>
            <a:solidFill>
              <a:srgbClr val="3F33D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sp>
          <p:nvSpPr>
            <p:cNvPr id="168" name="Rectangle 167"/>
            <p:cNvSpPr/>
            <p:nvPr/>
          </p:nvSpPr>
          <p:spPr>
            <a:xfrm>
              <a:off x="6520069" y="3723837"/>
              <a:ext cx="533400" cy="533400"/>
            </a:xfrm>
            <a:prstGeom prst="rect">
              <a:avLst/>
            </a:prstGeom>
            <a:solidFill>
              <a:srgbClr val="3F33D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1</a:t>
              </a:r>
            </a:p>
          </p:txBody>
        </p:sp>
        <p:sp>
          <p:nvSpPr>
            <p:cNvPr id="169" name="Rectangle 168"/>
            <p:cNvSpPr/>
            <p:nvPr/>
          </p:nvSpPr>
          <p:spPr>
            <a:xfrm>
              <a:off x="7053469" y="3723837"/>
              <a:ext cx="533400" cy="533400"/>
            </a:xfrm>
            <a:prstGeom prst="rect">
              <a:avLst/>
            </a:prstGeom>
            <a:solidFill>
              <a:srgbClr val="3F33D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0</a:t>
              </a:r>
            </a:p>
          </p:txBody>
        </p:sp>
      </p:grpSp>
    </p:spTree>
    <p:extLst>
      <p:ext uri="{BB962C8B-B14F-4D97-AF65-F5344CB8AC3E}">
        <p14:creationId xmlns:p14="http://schemas.microsoft.com/office/powerpoint/2010/main" val="217194959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Bit-vectors</a:t>
            </a:r>
            <a:endParaRPr lang="en-US" dirty="0"/>
          </a:p>
        </p:txBody>
      </p:sp>
      <p:sp>
        <p:nvSpPr>
          <p:cNvPr id="3" name="Content Placeholder 2"/>
          <p:cNvSpPr>
            <a:spLocks noGrp="1"/>
          </p:cNvSpPr>
          <p:nvPr>
            <p:ph idx="1"/>
          </p:nvPr>
        </p:nvSpPr>
        <p:spPr>
          <a:xfrm>
            <a:off x="432515" y="2237123"/>
            <a:ext cx="8382000" cy="387798"/>
          </a:xfrm>
        </p:spPr>
        <p:txBody>
          <a:bodyPr/>
          <a:lstStyle/>
          <a:p>
            <a:r>
              <a:rPr lang="en-US" dirty="0" smtClean="0"/>
              <a:t>Example, de Morgan a la x64</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391" t="60695" r="29892" b="27653"/>
          <a:stretch/>
        </p:blipFill>
        <p:spPr bwMode="auto">
          <a:xfrm>
            <a:off x="501316" y="3052293"/>
            <a:ext cx="7671468" cy="130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09541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Data-types</a:t>
            </a:r>
            <a:endParaRPr lang="en-US" dirty="0"/>
          </a:p>
        </p:txBody>
      </p:sp>
      <p:sp>
        <p:nvSpPr>
          <p:cNvPr id="3" name="Content Placeholder 2"/>
          <p:cNvSpPr>
            <a:spLocks noGrp="1"/>
          </p:cNvSpPr>
          <p:nvPr>
            <p:ph idx="1"/>
          </p:nvPr>
        </p:nvSpPr>
        <p:spPr>
          <a:xfrm>
            <a:off x="381000" y="1412875"/>
            <a:ext cx="8382000" cy="4179606"/>
          </a:xfrm>
        </p:spPr>
        <p:txBody>
          <a:bodyPr/>
          <a:lstStyle/>
          <a:p>
            <a:pPr marL="0" indent="0">
              <a:buNone/>
            </a:pPr>
            <a:r>
              <a:rPr lang="en-US" dirty="0" smtClean="0"/>
              <a:t>Records</a:t>
            </a:r>
          </a:p>
          <a:p>
            <a:endParaRPr lang="en-US" dirty="0"/>
          </a:p>
          <a:p>
            <a:endParaRPr lang="en-US" dirty="0" smtClean="0"/>
          </a:p>
          <a:p>
            <a:endParaRPr lang="en-US" dirty="0"/>
          </a:p>
          <a:p>
            <a:endParaRPr lang="en-US" dirty="0" smtClean="0"/>
          </a:p>
          <a:p>
            <a:pPr marL="377016" lvl="1" indent="0">
              <a:buNone/>
            </a:pPr>
            <a:r>
              <a:rPr lang="en-US" dirty="0" smtClean="0"/>
              <a:t>Scalars</a:t>
            </a:r>
          </a:p>
          <a:p>
            <a:endParaRPr lang="en-US" dirty="0"/>
          </a:p>
          <a:p>
            <a:endParaRPr lang="en-US" dirty="0" smtClean="0"/>
          </a:p>
          <a:p>
            <a:pPr marL="1101945" lvl="3" indent="0">
              <a:buNone/>
            </a:pPr>
            <a:r>
              <a:rPr lang="en-US" dirty="0" smtClean="0"/>
              <a:t>	Recursive </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30" t="31130" r="28478" b="48522"/>
          <a:stretch/>
        </p:blipFill>
        <p:spPr bwMode="auto">
          <a:xfrm>
            <a:off x="1046923" y="2107095"/>
            <a:ext cx="5473148" cy="155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134" t="55873" r="46514" b="24353"/>
          <a:stretch/>
        </p:blipFill>
        <p:spPr bwMode="auto">
          <a:xfrm>
            <a:off x="2511379" y="3284112"/>
            <a:ext cx="3090931" cy="150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8556" t="30521" r="33099" b="32465"/>
          <a:stretch/>
        </p:blipFill>
        <p:spPr bwMode="auto">
          <a:xfrm>
            <a:off x="4468968" y="4037527"/>
            <a:ext cx="4675032" cy="2820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30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Arrays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5429179"/>
              </a:xfrm>
            </p:spPr>
            <p:txBody>
              <a:bodyPr/>
              <a:lstStyle/>
              <a:p>
                <a:r>
                  <a:rPr lang="en-US" dirty="0" smtClean="0"/>
                  <a:t>Z3’s support for arrays is based on a </a:t>
                </a:r>
                <a:r>
                  <a:rPr lang="en-US" i="1" dirty="0" smtClean="0"/>
                  <a:t>Combinatory Array Logic:</a:t>
                </a:r>
              </a:p>
              <a:p>
                <a:pPr marL="0" indent="0">
                  <a:buNone/>
                </a:pPr>
                <a:endParaRPr lang="en-US" i="1" dirty="0" smtClean="0"/>
              </a:p>
              <a:p>
                <a:pPr marL="0" indent="0">
                  <a:buNone/>
                </a:pPr>
                <a:r>
                  <a:rPr lang="en-US" i="1" dirty="0" smtClean="0"/>
                  <a:t>	</a:t>
                </a:r>
                <a14:m>
                  <m:oMath xmlns:m="http://schemas.openxmlformats.org/officeDocument/2006/math">
                    <m:r>
                      <a:rPr lang="en-US" b="0" i="1" smtClean="0">
                        <a:latin typeface="Cambria Math"/>
                      </a:rPr>
                      <m:t>𝑠𝑡𝑜𝑟𝑒</m:t>
                    </m:r>
                    <m:d>
                      <m:dPr>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𝑖</m:t>
                        </m:r>
                        <m:r>
                          <a:rPr lang="en-US" b="0" i="1" smtClean="0">
                            <a:latin typeface="Cambria Math"/>
                          </a:rPr>
                          <m:t>,</m:t>
                        </m:r>
                        <m:r>
                          <a:rPr lang="en-US" b="0" i="1" smtClean="0">
                            <a:latin typeface="Cambria Math"/>
                          </a:rPr>
                          <m:t>𝑣</m:t>
                        </m:r>
                      </m:e>
                    </m:d>
                    <m:d>
                      <m:dPr>
                        <m:begChr m:val="["/>
                        <m:endChr m:val="]"/>
                        <m:ctrlPr>
                          <a:rPr lang="en-US" b="0" i="1" smtClean="0">
                            <a:latin typeface="Cambria Math"/>
                          </a:rPr>
                        </m:ctrlPr>
                      </m:dPr>
                      <m:e>
                        <m:r>
                          <a:rPr lang="en-US" b="0" i="1" smtClean="0">
                            <a:latin typeface="Cambria Math"/>
                          </a:rPr>
                          <m:t>𝑗</m:t>
                        </m:r>
                      </m:e>
                    </m:d>
                    <m:r>
                      <a:rPr lang="en-US" b="0" i="1" smtClean="0">
                        <a:latin typeface="Cambria Math"/>
                      </a:rPr>
                      <m:t>=</m:t>
                    </m:r>
                    <m:r>
                      <a:rPr lang="en-US" b="1" i="1" smtClean="0">
                        <a:latin typeface="Cambria Math"/>
                      </a:rPr>
                      <m:t>𝒊𝒇</m:t>
                    </m:r>
                    <m:r>
                      <a:rPr lang="en-US" b="0" i="1" smtClean="0">
                        <a:latin typeface="Cambria Math"/>
                      </a:rPr>
                      <m:t> </m:t>
                    </m:r>
                    <m:r>
                      <a:rPr lang="en-US" b="0" i="1" smtClean="0">
                        <a:latin typeface="Cambria Math"/>
                      </a:rPr>
                      <m:t>𝑖</m:t>
                    </m:r>
                    <m:r>
                      <a:rPr lang="en-US" b="0" i="1" smtClean="0">
                        <a:latin typeface="Cambria Math"/>
                      </a:rPr>
                      <m:t>=</m:t>
                    </m:r>
                    <m:r>
                      <a:rPr lang="en-US" b="0" i="1" smtClean="0">
                        <a:latin typeface="Cambria Math"/>
                      </a:rPr>
                      <m:t>𝑗</m:t>
                    </m:r>
                    <m:r>
                      <a:rPr lang="en-US" b="0" i="1" smtClean="0">
                        <a:latin typeface="Cambria Math"/>
                      </a:rPr>
                      <m:t> </m:t>
                    </m:r>
                    <m:r>
                      <a:rPr lang="en-US" b="1" i="1" smtClean="0">
                        <a:latin typeface="Cambria Math"/>
                      </a:rPr>
                      <m:t>𝒕𝒉𝒆𝒏</m:t>
                    </m:r>
                    <m:r>
                      <a:rPr lang="en-US" b="1" i="1" smtClean="0">
                        <a:latin typeface="Cambria Math"/>
                      </a:rPr>
                      <m:t> </m:t>
                    </m:r>
                    <m:r>
                      <a:rPr lang="en-US" b="0" i="1" smtClean="0">
                        <a:latin typeface="Cambria Math"/>
                      </a:rPr>
                      <m:t>𝑣</m:t>
                    </m:r>
                    <m:r>
                      <a:rPr lang="en-US" b="0" i="1" smtClean="0">
                        <a:latin typeface="Cambria Math"/>
                      </a:rPr>
                      <m:t> </m:t>
                    </m:r>
                    <m:r>
                      <a:rPr lang="en-US" b="1" i="1" smtClean="0">
                        <a:latin typeface="Cambria Math"/>
                      </a:rPr>
                      <m:t>𝒆𝒍𝒔𝒆</m:t>
                    </m:r>
                    <m:r>
                      <a:rPr lang="en-US" b="0" i="1" smtClean="0">
                        <a:latin typeface="Cambria Math"/>
                      </a:rPr>
                      <m:t> </m:t>
                    </m:r>
                    <m:r>
                      <a:rPr lang="en-US" b="0" i="1" smtClean="0">
                        <a:latin typeface="Cambria Math"/>
                      </a:rPr>
                      <m:t>𝑎</m:t>
                    </m:r>
                    <m:r>
                      <a:rPr lang="en-US" b="0" i="1" smtClean="0">
                        <a:latin typeface="Cambria Math"/>
                      </a:rPr>
                      <m:t>[</m:t>
                    </m:r>
                    <m:r>
                      <a:rPr lang="en-US" b="0" i="1" smtClean="0">
                        <a:latin typeface="Cambria Math"/>
                      </a:rPr>
                      <m:t>𝑗</m:t>
                    </m:r>
                    <m:r>
                      <a:rPr lang="en-US" b="0" i="1" smtClean="0">
                        <a:latin typeface="Cambria Math"/>
                      </a:rPr>
                      <m:t>]</m:t>
                    </m:r>
                  </m:oMath>
                </a14:m>
                <a:endParaRPr lang="en-US" i="1" dirty="0" smtClean="0"/>
              </a:p>
              <a:p>
                <a:pPr marL="0" indent="0">
                  <a:buNone/>
                </a:pPr>
                <a:endParaRPr lang="en-US" i="1" dirty="0" smtClean="0">
                  <a:latin typeface="Cambria Math"/>
                </a:endParaRPr>
              </a:p>
              <a:p>
                <a:pPr marL="0" indent="0">
                  <a:buNone/>
                </a:pPr>
                <a:r>
                  <a:rPr lang="en-US" i="1" dirty="0" smtClean="0">
                    <a:latin typeface="Cambria Math"/>
                  </a:rPr>
                  <a:t>     </a:t>
                </a:r>
                <a:r>
                  <a:rPr lang="en-US" dirty="0" smtClean="0"/>
                  <a:t>Take viewpoint of </a:t>
                </a:r>
                <a:r>
                  <a:rPr lang="en-US" dirty="0" err="1" smtClean="0"/>
                  <a:t>combinators</a:t>
                </a:r>
                <a:r>
                  <a:rPr lang="en-US" dirty="0" smtClean="0"/>
                  <a:t>:</a:t>
                </a:r>
              </a:p>
              <a:p>
                <a:pPr marL="0" indent="0">
                  <a:buNone/>
                </a:pPr>
                <a:endParaRPr lang="en-US"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𝑠𝑡𝑜𝑟𝑒</m:t>
                      </m:r>
                      <m:d>
                        <m:dPr>
                          <m:ctrlPr>
                            <a:rPr lang="en-US" i="1">
                              <a:latin typeface="Cambria Math"/>
                            </a:rPr>
                          </m:ctrlPr>
                        </m:dPr>
                        <m:e>
                          <m:r>
                            <a:rPr lang="en-US" i="1">
                              <a:latin typeface="Cambria Math"/>
                            </a:rPr>
                            <m:t>𝑎</m:t>
                          </m:r>
                          <m:r>
                            <a:rPr lang="en-US" i="1">
                              <a:latin typeface="Cambria Math"/>
                            </a:rPr>
                            <m:t>,</m:t>
                          </m:r>
                          <m:r>
                            <a:rPr lang="en-US" i="1">
                              <a:latin typeface="Cambria Math"/>
                            </a:rPr>
                            <m:t>𝑖</m:t>
                          </m:r>
                          <m:r>
                            <a:rPr lang="en-US" i="1">
                              <a:latin typeface="Cambria Math"/>
                            </a:rPr>
                            <m:t>,</m:t>
                          </m:r>
                          <m:r>
                            <a:rPr lang="en-US" i="1">
                              <a:latin typeface="Cambria Math"/>
                            </a:rPr>
                            <m:t>𝑣</m:t>
                          </m:r>
                        </m:e>
                      </m:d>
                      <m:r>
                        <a:rPr lang="en-US" i="1">
                          <a:latin typeface="Cambria Math"/>
                        </a:rPr>
                        <m:t>=</m:t>
                      </m:r>
                      <m:r>
                        <a:rPr lang="en-US" b="0" i="1" smtClean="0">
                          <a:latin typeface="Cambria Math"/>
                        </a:rPr>
                        <m:t>𝜆</m:t>
                      </m:r>
                      <m:r>
                        <a:rPr lang="en-US" b="0" i="1" smtClean="0">
                          <a:latin typeface="Cambria Math"/>
                        </a:rPr>
                        <m:t>𝑗</m:t>
                      </m:r>
                      <m:r>
                        <a:rPr lang="en-US" b="0" i="1" smtClean="0">
                          <a:latin typeface="Cambria Math"/>
                        </a:rPr>
                        <m:t>. </m:t>
                      </m:r>
                      <m:r>
                        <a:rPr lang="en-US" b="1" i="1">
                          <a:latin typeface="Cambria Math"/>
                        </a:rPr>
                        <m:t>𝒊𝒇</m:t>
                      </m:r>
                      <m:r>
                        <a:rPr lang="en-US" i="1">
                          <a:latin typeface="Cambria Math"/>
                        </a:rPr>
                        <m:t> </m:t>
                      </m:r>
                      <m:r>
                        <a:rPr lang="en-US" i="1">
                          <a:latin typeface="Cambria Math"/>
                        </a:rPr>
                        <m:t>𝑖</m:t>
                      </m:r>
                      <m:r>
                        <a:rPr lang="en-US" i="1">
                          <a:latin typeface="Cambria Math"/>
                        </a:rPr>
                        <m:t>=</m:t>
                      </m:r>
                      <m:r>
                        <a:rPr lang="en-US" i="1">
                          <a:latin typeface="Cambria Math"/>
                        </a:rPr>
                        <m:t>𝑗</m:t>
                      </m:r>
                      <m:r>
                        <a:rPr lang="en-US" i="1">
                          <a:latin typeface="Cambria Math"/>
                        </a:rPr>
                        <m:t> </m:t>
                      </m:r>
                      <m:r>
                        <a:rPr lang="en-US" b="1" i="1">
                          <a:latin typeface="Cambria Math"/>
                        </a:rPr>
                        <m:t>𝒕𝒉𝒆𝒏</m:t>
                      </m:r>
                      <m:r>
                        <a:rPr lang="en-US" b="1" i="1">
                          <a:latin typeface="Cambria Math"/>
                        </a:rPr>
                        <m:t> </m:t>
                      </m:r>
                      <m:r>
                        <a:rPr lang="en-US" i="1">
                          <a:latin typeface="Cambria Math"/>
                        </a:rPr>
                        <m:t>𝑣</m:t>
                      </m:r>
                      <m:r>
                        <a:rPr lang="en-US" i="1">
                          <a:latin typeface="Cambria Math"/>
                        </a:rPr>
                        <m:t> </m:t>
                      </m:r>
                      <m:r>
                        <a:rPr lang="en-US" b="1" i="1">
                          <a:latin typeface="Cambria Math"/>
                        </a:rPr>
                        <m:t>𝒆𝒍𝒔𝒆</m:t>
                      </m:r>
                      <m:r>
                        <a:rPr lang="en-US" i="1">
                          <a:latin typeface="Cambria Math"/>
                        </a:rPr>
                        <m:t> </m:t>
                      </m:r>
                      <m:r>
                        <a:rPr lang="en-US" i="1">
                          <a:latin typeface="Cambria Math"/>
                        </a:rPr>
                        <m:t>𝑎</m:t>
                      </m:r>
                      <m:r>
                        <a:rPr lang="en-US" i="1">
                          <a:latin typeface="Cambria Math"/>
                        </a:rPr>
                        <m:t>[</m:t>
                      </m:r>
                      <m:r>
                        <a:rPr lang="en-US" i="1">
                          <a:latin typeface="Cambria Math"/>
                        </a:rPr>
                        <m:t>𝑗</m:t>
                      </m:r>
                      <m:r>
                        <a:rPr lang="en-US" i="1">
                          <a:latin typeface="Cambria Math"/>
                        </a:rPr>
                        <m:t>]</m:t>
                      </m:r>
                    </m:oMath>
                  </m:oMathPara>
                </a14:m>
                <a:endParaRPr lang="en-US" i="1" dirty="0"/>
              </a:p>
              <a:p>
                <a:pPr marL="0" indent="0">
                  <a:buNone/>
                </a:pPr>
                <a:endParaRPr lang="en-US" i="1" dirty="0"/>
              </a:p>
              <a:p>
                <a:endParaRPr lang="en-US" i="1" dirty="0" smtClean="0"/>
              </a:p>
              <a:p>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5429179"/>
              </a:xfrm>
              <a:blipFill rotWithShape="1">
                <a:blip r:embed="rId2"/>
                <a:stretch>
                  <a:fillRect l="-2618" t="-2697" r="-3200" b="-314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341382665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Arrays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4519186"/>
              </a:xfrm>
            </p:spPr>
            <p:txBody>
              <a:bodyPr/>
              <a:lstStyle/>
              <a:p>
                <a:r>
                  <a:rPr lang="en-US" dirty="0" smtClean="0"/>
                  <a:t>Z3’s support for arrays is based on a </a:t>
                </a:r>
                <a:r>
                  <a:rPr lang="en-US" i="1" dirty="0" smtClean="0"/>
                  <a:t>Combinatory Array Logic</a:t>
                </a:r>
                <a:r>
                  <a:rPr lang="en-US" i="1" dirty="0" smtClean="0">
                    <a:latin typeface="Cambria Math"/>
                  </a:rPr>
                  <a:t>:</a:t>
                </a:r>
                <a:endParaRPr lang="en-US" i="1" dirty="0">
                  <a:latin typeface="Cambria Math"/>
                </a:endParaRPr>
              </a:p>
              <a:p>
                <a:pPr marL="0" indent="0">
                  <a:buNone/>
                </a:pPr>
                <a:endParaRPr lang="en-US"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𝑠𝑡𝑜𝑟𝑒</m:t>
                      </m:r>
                      <m:d>
                        <m:dPr>
                          <m:ctrlPr>
                            <a:rPr lang="en-US" i="1">
                              <a:latin typeface="Cambria Math"/>
                            </a:rPr>
                          </m:ctrlPr>
                        </m:dPr>
                        <m:e>
                          <m:r>
                            <a:rPr lang="en-US" i="1">
                              <a:latin typeface="Cambria Math"/>
                            </a:rPr>
                            <m:t>𝑎</m:t>
                          </m:r>
                          <m:r>
                            <a:rPr lang="en-US" i="1">
                              <a:latin typeface="Cambria Math"/>
                            </a:rPr>
                            <m:t>,</m:t>
                          </m:r>
                          <m:r>
                            <a:rPr lang="en-US" i="1">
                              <a:latin typeface="Cambria Math"/>
                            </a:rPr>
                            <m:t>𝑖</m:t>
                          </m:r>
                          <m:r>
                            <a:rPr lang="en-US" i="1">
                              <a:latin typeface="Cambria Math"/>
                            </a:rPr>
                            <m:t>,</m:t>
                          </m:r>
                          <m:r>
                            <a:rPr lang="en-US" i="1">
                              <a:latin typeface="Cambria Math"/>
                            </a:rPr>
                            <m:t>𝑣</m:t>
                          </m:r>
                        </m:e>
                      </m:d>
                      <m:r>
                        <a:rPr lang="en-US" i="1">
                          <a:latin typeface="Cambria Math"/>
                        </a:rPr>
                        <m:t>=</m:t>
                      </m:r>
                      <m:r>
                        <a:rPr lang="en-US" b="0" i="1" smtClean="0">
                          <a:latin typeface="Cambria Math"/>
                        </a:rPr>
                        <m:t>𝜆</m:t>
                      </m:r>
                      <m:r>
                        <a:rPr lang="en-US" b="0" i="1" smtClean="0">
                          <a:latin typeface="Cambria Math"/>
                        </a:rPr>
                        <m:t>𝑗</m:t>
                      </m:r>
                      <m:r>
                        <a:rPr lang="en-US" b="0" i="1" smtClean="0">
                          <a:latin typeface="Cambria Math"/>
                        </a:rPr>
                        <m:t>. </m:t>
                      </m:r>
                      <m:r>
                        <a:rPr lang="en-US" b="1" i="1">
                          <a:latin typeface="Cambria Math"/>
                        </a:rPr>
                        <m:t>𝒊𝒇</m:t>
                      </m:r>
                      <m:r>
                        <a:rPr lang="en-US" i="1">
                          <a:latin typeface="Cambria Math"/>
                        </a:rPr>
                        <m:t> </m:t>
                      </m:r>
                      <m:r>
                        <a:rPr lang="en-US" i="1">
                          <a:latin typeface="Cambria Math"/>
                        </a:rPr>
                        <m:t>𝑖</m:t>
                      </m:r>
                      <m:r>
                        <a:rPr lang="en-US" i="1">
                          <a:latin typeface="Cambria Math"/>
                        </a:rPr>
                        <m:t>=</m:t>
                      </m:r>
                      <m:r>
                        <a:rPr lang="en-US" i="1">
                          <a:latin typeface="Cambria Math"/>
                        </a:rPr>
                        <m:t>𝑗</m:t>
                      </m:r>
                      <m:r>
                        <a:rPr lang="en-US" i="1">
                          <a:latin typeface="Cambria Math"/>
                        </a:rPr>
                        <m:t> </m:t>
                      </m:r>
                      <m:r>
                        <a:rPr lang="en-US" b="1" i="1">
                          <a:latin typeface="Cambria Math"/>
                        </a:rPr>
                        <m:t>𝒕𝒉𝒆𝒏</m:t>
                      </m:r>
                      <m:r>
                        <a:rPr lang="en-US" b="1" i="1">
                          <a:latin typeface="Cambria Math"/>
                        </a:rPr>
                        <m:t> </m:t>
                      </m:r>
                      <m:r>
                        <a:rPr lang="en-US" i="1">
                          <a:latin typeface="Cambria Math"/>
                        </a:rPr>
                        <m:t>𝑣</m:t>
                      </m:r>
                      <m:r>
                        <a:rPr lang="en-US" i="1">
                          <a:latin typeface="Cambria Math"/>
                        </a:rPr>
                        <m:t> </m:t>
                      </m:r>
                      <m:r>
                        <a:rPr lang="en-US" b="1" i="1">
                          <a:latin typeface="Cambria Math"/>
                        </a:rPr>
                        <m:t>𝒆𝒍𝒔𝒆</m:t>
                      </m:r>
                      <m:r>
                        <a:rPr lang="en-US" i="1">
                          <a:latin typeface="Cambria Math"/>
                        </a:rPr>
                        <m:t> </m:t>
                      </m:r>
                      <m:r>
                        <a:rPr lang="en-US" i="1">
                          <a:latin typeface="Cambria Math"/>
                        </a:rPr>
                        <m:t>𝑎</m:t>
                      </m:r>
                      <m:r>
                        <a:rPr lang="en-US" i="1">
                          <a:latin typeface="Cambria Math"/>
                        </a:rPr>
                        <m:t>[</m:t>
                      </m:r>
                      <m:r>
                        <a:rPr lang="en-US" i="1">
                          <a:latin typeface="Cambria Math"/>
                        </a:rPr>
                        <m:t>𝑗</m:t>
                      </m:r>
                      <m:r>
                        <a:rPr lang="en-US" i="1">
                          <a:latin typeface="Cambria Math"/>
                        </a:rPr>
                        <m:t>]</m:t>
                      </m:r>
                    </m:oMath>
                  </m:oMathPara>
                </a14:m>
                <a:endParaRPr lang="en-US" i="1" dirty="0" smtClean="0"/>
              </a:p>
              <a:p>
                <a:pPr marL="0" indent="0">
                  <a:buNone/>
                </a:pPr>
                <a:endParaRPr lang="en-US" i="1" dirty="0"/>
              </a:p>
              <a:p>
                <a:pPr marL="0" indent="0">
                  <a:buNone/>
                </a:pPr>
                <a:r>
                  <a:rPr lang="en-US" i="1" dirty="0" smtClean="0"/>
                  <a:t>	</a:t>
                </a:r>
                <a14:m>
                  <m:oMath xmlns:m="http://schemas.openxmlformats.org/officeDocument/2006/math">
                    <m:r>
                      <a:rPr lang="en-US" b="0" i="1" smtClean="0">
                        <a:latin typeface="Cambria Math"/>
                      </a:rPr>
                      <m:t>𝐾</m:t>
                    </m:r>
                    <m:d>
                      <m:dPr>
                        <m:ctrlPr>
                          <a:rPr lang="en-US" b="0" i="1" smtClean="0">
                            <a:latin typeface="Cambria Math"/>
                          </a:rPr>
                        </m:ctrlPr>
                      </m:dPr>
                      <m:e>
                        <m:r>
                          <a:rPr lang="en-US" b="0" i="1" smtClean="0">
                            <a:latin typeface="Cambria Math"/>
                          </a:rPr>
                          <m:t>𝑣</m:t>
                        </m:r>
                      </m:e>
                    </m:d>
                    <m:r>
                      <a:rPr lang="en-US" b="0" i="1" smtClean="0">
                        <a:latin typeface="Cambria Math"/>
                      </a:rPr>
                      <m:t>= </m:t>
                    </m:r>
                    <m:r>
                      <a:rPr lang="en-US" i="1">
                        <a:latin typeface="Cambria Math"/>
                      </a:rPr>
                      <m:t>𝜆</m:t>
                    </m:r>
                    <m:r>
                      <a:rPr lang="en-US" i="1">
                        <a:latin typeface="Cambria Math"/>
                      </a:rPr>
                      <m:t>𝑗</m:t>
                    </m:r>
                    <m:r>
                      <a:rPr lang="en-US" i="1">
                        <a:latin typeface="Cambria Math"/>
                      </a:rPr>
                      <m:t>. </m:t>
                    </m:r>
                    <m:r>
                      <a:rPr lang="en-US" b="0" i="1" smtClean="0">
                        <a:latin typeface="Cambria Math"/>
                      </a:rPr>
                      <m:t>𝑣</m:t>
                    </m:r>
                  </m:oMath>
                </a14:m>
                <a:endParaRPr lang="en-US" i="1" dirty="0" smtClean="0"/>
              </a:p>
              <a:p>
                <a:pPr marL="0" indent="0">
                  <a:buNone/>
                </a:pPr>
                <a:endParaRPr lang="en-US" i="1" dirty="0"/>
              </a:p>
              <a:p>
                <a:pPr marL="0" indent="0">
                  <a:buNone/>
                </a:pPr>
                <a:r>
                  <a:rPr lang="en-US" i="1" dirty="0" smtClean="0"/>
                  <a:t>	</a:t>
                </a:r>
                <a14:m>
                  <m:oMath xmlns:m="http://schemas.openxmlformats.org/officeDocument/2006/math">
                    <m:r>
                      <a:rPr lang="en-US" b="0" i="1" smtClean="0">
                        <a:latin typeface="Cambria Math"/>
                      </a:rPr>
                      <m:t>𝑚𝑎</m:t>
                    </m:r>
                    <m:sSub>
                      <m:sSubPr>
                        <m:ctrlPr>
                          <a:rPr lang="en-US" b="0" i="1" smtClean="0">
                            <a:latin typeface="Cambria Math"/>
                          </a:rPr>
                        </m:ctrlPr>
                      </m:sSubPr>
                      <m:e>
                        <m:r>
                          <a:rPr lang="en-US" b="0" i="1" smtClean="0">
                            <a:latin typeface="Cambria Math"/>
                          </a:rPr>
                          <m:t>𝑝</m:t>
                        </m:r>
                      </m:e>
                      <m:sub>
                        <m:r>
                          <a:rPr lang="en-US" b="0" i="1" smtClean="0">
                            <a:latin typeface="Cambria Math"/>
                          </a:rPr>
                          <m:t>𝑓</m:t>
                        </m:r>
                      </m:sub>
                    </m:sSub>
                    <m:d>
                      <m:dPr>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e>
                    </m:d>
                    <m:r>
                      <a:rPr lang="en-US" b="0" i="1" smtClean="0">
                        <a:latin typeface="Cambria Math"/>
                      </a:rPr>
                      <m:t>=</m:t>
                    </m:r>
                    <m:r>
                      <a:rPr lang="en-US" b="0" i="1" smtClean="0">
                        <a:latin typeface="Cambria Math"/>
                      </a:rPr>
                      <m:t>𝜆</m:t>
                    </m:r>
                    <m:r>
                      <a:rPr lang="en-US" b="0" i="1" smtClean="0">
                        <a:latin typeface="Cambria Math"/>
                      </a:rPr>
                      <m:t>𝑗</m:t>
                    </m:r>
                    <m:r>
                      <a:rPr lang="en-US" b="0" i="1" smtClean="0">
                        <a:latin typeface="Cambria Math"/>
                      </a:rPr>
                      <m:t>. </m:t>
                    </m:r>
                    <m:r>
                      <a:rPr lang="en-US" b="0" i="1" smtClean="0">
                        <a:latin typeface="Cambria Math"/>
                      </a:rPr>
                      <m:t>𝑓</m:t>
                    </m:r>
                    <m:r>
                      <a:rPr lang="en-US" b="0" i="1" smtClean="0">
                        <a:latin typeface="Cambria Math"/>
                      </a:rPr>
                      <m:t>(</m:t>
                    </m:r>
                    <m:r>
                      <a:rPr lang="en-US" b="0" i="1" smtClean="0">
                        <a:latin typeface="Cambria Math"/>
                      </a:rPr>
                      <m:t>𝑎</m:t>
                    </m:r>
                    <m:d>
                      <m:dPr>
                        <m:begChr m:val="["/>
                        <m:endChr m:val="]"/>
                        <m:ctrlPr>
                          <a:rPr lang="en-US" b="0" i="1" smtClean="0">
                            <a:latin typeface="Cambria Math"/>
                          </a:rPr>
                        </m:ctrlPr>
                      </m:dPr>
                      <m:e>
                        <m:r>
                          <a:rPr lang="en-US" b="0" i="1" smtClean="0">
                            <a:latin typeface="Cambria Math"/>
                          </a:rPr>
                          <m:t>𝑗</m:t>
                        </m:r>
                      </m:e>
                    </m:d>
                    <m:r>
                      <a:rPr lang="en-US" b="0" i="1" smtClean="0">
                        <a:latin typeface="Cambria Math"/>
                      </a:rPr>
                      <m:t>,</m:t>
                    </m:r>
                    <m:r>
                      <a:rPr lang="en-US" b="0" i="1" smtClean="0">
                        <a:latin typeface="Cambria Math"/>
                      </a:rPr>
                      <m:t>𝑏</m:t>
                    </m:r>
                    <m:d>
                      <m:dPr>
                        <m:begChr m:val="["/>
                        <m:endChr m:val="]"/>
                        <m:ctrlPr>
                          <a:rPr lang="en-US" b="0" i="1" smtClean="0">
                            <a:latin typeface="Cambria Math"/>
                          </a:rPr>
                        </m:ctrlPr>
                      </m:dPr>
                      <m:e>
                        <m:r>
                          <a:rPr lang="en-US" b="0" i="1" smtClean="0">
                            <a:latin typeface="Cambria Math"/>
                          </a:rPr>
                          <m:t>𝑗</m:t>
                        </m:r>
                      </m:e>
                    </m:d>
                    <m:r>
                      <a:rPr lang="en-US" b="0" i="1" smtClean="0">
                        <a:latin typeface="Cambria Math"/>
                      </a:rPr>
                      <m:t>,…)</m:t>
                    </m:r>
                  </m:oMath>
                </a14:m>
                <a:endParaRPr lang="en-US" i="1" dirty="0" smtClean="0"/>
              </a:p>
              <a:p>
                <a:pPr marL="0" indent="0">
                  <a:buNone/>
                </a:pPr>
                <a:endParaRPr lang="en-US" i="1" dirty="0"/>
              </a:p>
              <a:p>
                <a:pPr marL="0" indent="0">
                  <a:buNone/>
                </a:pPr>
                <a:r>
                  <a:rPr lang="en-US" i="1" dirty="0" smtClean="0"/>
                  <a:t>	</a:t>
                </a:r>
                <a14:m>
                  <m:oMath xmlns:m="http://schemas.openxmlformats.org/officeDocument/2006/math">
                    <m:r>
                      <a:rPr lang="en-US" b="0" i="1" smtClean="0">
                        <a:latin typeface="Cambria Math"/>
                      </a:rPr>
                      <m:t>𝛿</m:t>
                    </m:r>
                    <m:d>
                      <m:dPr>
                        <m:ctrlPr>
                          <a:rPr lang="en-US" b="0" i="1" smtClean="0">
                            <a:latin typeface="Cambria Math"/>
                          </a:rPr>
                        </m:ctrlPr>
                      </m:dPr>
                      <m:e>
                        <m:r>
                          <a:rPr lang="en-US" b="0" i="1" smtClean="0">
                            <a:latin typeface="Cambria Math"/>
                          </a:rPr>
                          <m:t>𝑎</m:t>
                        </m:r>
                      </m:e>
                    </m:d>
                    <m:r>
                      <a:rPr lang="en-US" b="0" i="1" smtClean="0">
                        <a:latin typeface="Cambria Math"/>
                      </a:rPr>
                      <m:t>=</m:t>
                    </m:r>
                    <m:r>
                      <a:rPr lang="en-US" b="0" i="1" smtClean="0">
                        <a:latin typeface="Cambria Math"/>
                      </a:rPr>
                      <m:t>𝑎</m:t>
                    </m:r>
                    <m:d>
                      <m:dPr>
                        <m:begChr m:val="["/>
                        <m:endChr m:val="]"/>
                        <m:ctrlPr>
                          <a:rPr lang="en-US" b="0" i="1" smtClean="0">
                            <a:latin typeface="Cambria Math"/>
                          </a:rPr>
                        </m:ctrlPr>
                      </m:dPr>
                      <m:e>
                        <m:r>
                          <a:rPr lang="en-US" b="0" i="1" smtClean="0">
                            <a:latin typeface="Cambria Math"/>
                          </a:rPr>
                          <m:t>𝜖</m:t>
                        </m:r>
                        <m:d>
                          <m:dPr>
                            <m:ctrlPr>
                              <a:rPr lang="en-US" b="0" i="1" smtClean="0">
                                <a:latin typeface="Cambria Math"/>
                              </a:rPr>
                            </m:ctrlPr>
                          </m:dPr>
                          <m:e>
                            <m:r>
                              <a:rPr lang="en-US" b="0" i="1" smtClean="0">
                                <a:latin typeface="Cambria Math"/>
                              </a:rPr>
                              <m:t>𝑎</m:t>
                            </m:r>
                          </m:e>
                        </m:d>
                      </m:e>
                    </m:d>
                    <m:r>
                      <a:rPr lang="en-US" b="0" i="1" smtClean="0">
                        <a:latin typeface="Cambria Math"/>
                      </a:rPr>
                      <m:t>:      </m:t>
                    </m:r>
                    <m:r>
                      <a:rPr lang="en-US" b="0" i="1" smtClean="0">
                        <a:latin typeface="Cambria Math"/>
                      </a:rPr>
                      <m:t>𝑑𝑒𝑓𝑎𝑢𝑙𝑡</m:t>
                    </m:r>
                    <m:r>
                      <a:rPr lang="en-US" b="0" i="1" smtClean="0">
                        <a:latin typeface="Cambria Math"/>
                      </a:rPr>
                      <m:t> </m:t>
                    </m:r>
                    <m:r>
                      <a:rPr lang="en-US" b="0" i="1" smtClean="0">
                        <a:latin typeface="Cambria Math"/>
                      </a:rPr>
                      <m:t>𝑣𝑎𝑙𝑢𝑒</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𝑎𝑟𝑟𝑎𝑦</m:t>
                    </m:r>
                  </m:oMath>
                </a14:m>
                <a:endParaRPr lang="en-US"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4519186"/>
              </a:xfrm>
              <a:blipFill rotWithShape="1">
                <a:blip r:embed="rId2"/>
                <a:stretch>
                  <a:fillRect l="-2618" t="-3239" r="-3200" b="-3914"/>
                </a:stretch>
              </a:blipFill>
            </p:spPr>
            <p:txBody>
              <a:bodyPr/>
              <a:lstStyle/>
              <a:p>
                <a:r>
                  <a:rPr lang="en-US">
                    <a:noFill/>
                  </a:rPr>
                  <a:t> </a:t>
                </a:r>
              </a:p>
            </p:txBody>
          </p:sp>
        </mc:Fallback>
      </mc:AlternateContent>
    </p:spTree>
    <p:extLst>
      <p:ext uri="{BB962C8B-B14F-4D97-AF65-F5344CB8AC3E}">
        <p14:creationId xmlns:p14="http://schemas.microsoft.com/office/powerpoint/2010/main" val="43947555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sp>
        <p:nvSpPr>
          <p:cNvPr id="3" name="Content Placeholder 2"/>
          <p:cNvSpPr>
            <a:spLocks noGrp="1"/>
          </p:cNvSpPr>
          <p:nvPr>
            <p:ph idx="1"/>
          </p:nvPr>
        </p:nvSpPr>
        <p:spPr>
          <a:xfrm>
            <a:off x="381000" y="1412875"/>
            <a:ext cx="8382000" cy="3367076"/>
          </a:xfrm>
        </p:spPr>
        <p:txBody>
          <a:bodyPr/>
          <a:lstStyle/>
          <a:p>
            <a:pPr marL="0" indent="0">
              <a:buNone/>
            </a:pPr>
            <a:r>
              <a:rPr lang="en-US" b="1" dirty="0" smtClean="0">
                <a:solidFill>
                  <a:srgbClr val="7030A0"/>
                </a:solidFill>
              </a:rPr>
              <a:t>Constraints:</a:t>
            </a:r>
          </a:p>
          <a:p>
            <a:pPr marL="377016" lvl="1" indent="0">
              <a:buNone/>
            </a:pPr>
            <a:r>
              <a:rPr lang="en-US" sz="2800" b="1" dirty="0" smtClean="0"/>
              <a:t>Precedence</a:t>
            </a:r>
            <a:r>
              <a:rPr lang="en-US" sz="2800" dirty="0" smtClean="0"/>
              <a:t>: </a:t>
            </a:r>
            <a:r>
              <a:rPr lang="en-US" dirty="0" smtClean="0"/>
              <a:t>between two tasks of the same job</a:t>
            </a:r>
          </a:p>
          <a:p>
            <a:pPr lvl="1"/>
            <a:endParaRPr lang="en-US" dirty="0"/>
          </a:p>
          <a:p>
            <a:pPr lvl="1"/>
            <a:endParaRPr lang="en-US" dirty="0" smtClean="0"/>
          </a:p>
          <a:p>
            <a:pPr lvl="1"/>
            <a:endParaRPr lang="en-US" dirty="0"/>
          </a:p>
          <a:p>
            <a:pPr marL="377016" lvl="1" indent="0">
              <a:buNone/>
            </a:pPr>
            <a:endParaRPr lang="en-US" dirty="0" smtClean="0"/>
          </a:p>
          <a:p>
            <a:pPr marL="377016" lvl="1" indent="0">
              <a:buNone/>
            </a:pPr>
            <a:endParaRPr lang="en-US" dirty="0" smtClean="0"/>
          </a:p>
          <a:p>
            <a:pPr marL="377016" lvl="1" indent="0">
              <a:buNone/>
            </a:pPr>
            <a:r>
              <a:rPr lang="en-US" sz="2800" b="1" dirty="0" smtClean="0"/>
              <a:t>Resource</a:t>
            </a:r>
            <a:r>
              <a:rPr lang="en-US" dirty="0" smtClean="0"/>
              <a:t>:  Machines execute at most one job at a time</a:t>
            </a:r>
          </a:p>
        </p:txBody>
      </p:sp>
      <p:cxnSp>
        <p:nvCxnSpPr>
          <p:cNvPr id="41" name="Straight Connector 40"/>
          <p:cNvCxnSpPr/>
          <p:nvPr/>
        </p:nvCxnSpPr>
        <p:spPr>
          <a:xfrm>
            <a:off x="1854561" y="2343952"/>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54561" y="2343953"/>
            <a:ext cx="1387401"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54561" y="2343953"/>
            <a:ext cx="277480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54561" y="2343953"/>
            <a:ext cx="4546803"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54561" y="2343953"/>
            <a:ext cx="571607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854561" y="2343953"/>
            <a:ext cx="1937939"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246849" y="2343953"/>
            <a:ext cx="545650"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14779" y="2343953"/>
            <a:ext cx="79753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4779" y="2343953"/>
            <a:ext cx="257753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2500" y="2343953"/>
            <a:ext cx="377813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629363" y="2343953"/>
            <a:ext cx="1101074"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30437" y="2343953"/>
            <a:ext cx="67092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30437" y="2343953"/>
            <a:ext cx="184019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854561" y="2343953"/>
            <a:ext cx="387587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54561" y="2343953"/>
            <a:ext cx="564912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46849" y="2343953"/>
            <a:ext cx="4256836"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41962" y="2343953"/>
            <a:ext cx="2488477"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29363" y="2343953"/>
            <a:ext cx="287432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392310" y="2343953"/>
            <a:ext cx="111137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03686" y="2343953"/>
            <a:ext cx="6694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97986" y="3383742"/>
            <a:ext cx="307050" cy="335037"/>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4060021" y="2994244"/>
            <a:ext cx="307050" cy="335037"/>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3212677" y="2980614"/>
            <a:ext cx="307050" cy="335037"/>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5179900" y="3222189"/>
            <a:ext cx="307050" cy="335037"/>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1829248" y="4726543"/>
            <a:ext cx="0" cy="164850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829248" y="4726543"/>
            <a:ext cx="1393545"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29248" y="4726543"/>
            <a:ext cx="278709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29248" y="4726543"/>
            <a:ext cx="456693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9248" y="4726543"/>
            <a:ext cx="574138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829248" y="4726543"/>
            <a:ext cx="194652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227702" y="4726543"/>
            <a:ext cx="548067"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98146" y="4726543"/>
            <a:ext cx="80106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98146" y="4726543"/>
            <a:ext cx="2588946"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75769" y="4726543"/>
            <a:ext cx="379486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616338" y="4726543"/>
            <a:ext cx="110595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22288" y="4726543"/>
            <a:ext cx="67389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22288" y="4726543"/>
            <a:ext cx="184834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829248" y="4726543"/>
            <a:ext cx="38930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829248" y="4726543"/>
            <a:ext cx="56741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3227702" y="4726543"/>
            <a:ext cx="427568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222793" y="4726543"/>
            <a:ext cx="24994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616338" y="4726543"/>
            <a:ext cx="288705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7092" y="4726543"/>
            <a:ext cx="11162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3389" y="4726543"/>
            <a:ext cx="6724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6" name="TextBox 115"/>
              <p:cNvSpPr txBox="1"/>
              <p:nvPr/>
            </p:nvSpPr>
            <p:spPr>
              <a:xfrm>
                <a:off x="2595878" y="6400801"/>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m:t>
                              </m:r>
                              <m:r>
                                <a:rPr lang="en-US" b="0" i="1" smtClean="0">
                                  <a:solidFill>
                                    <a:schemeClr val="bg1"/>
                                  </a:solidFill>
                                  <a:latin typeface="Cambria Math"/>
                                </a:rPr>
                                <m:t>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e>
                      </m:d>
                      <m:r>
                        <a:rPr lang="en-US" i="1">
                          <a:solidFill>
                            <a:schemeClr val="bg1"/>
                          </a:solidFill>
                          <a:latin typeface="Cambria Math"/>
                        </a:rPr>
                        <m:t>=</m:t>
                      </m:r>
                      <m:r>
                        <a:rPr lang="en-US" b="0" i="1" smtClean="0">
                          <a:solidFill>
                            <a:schemeClr val="bg1"/>
                          </a:solidFill>
                          <a:latin typeface="Cambria Math"/>
                        </a:rPr>
                        <m:t>∅</m:t>
                      </m:r>
                    </m:oMath>
                  </m:oMathPara>
                </a14:m>
                <a:endParaRPr lang="en-US" dirty="0" smtClean="0">
                  <a:solidFill>
                    <a:schemeClr val="bg1"/>
                  </a:solidFill>
                </a:endParaRPr>
              </a:p>
            </p:txBody>
          </p:sp>
        </mc:Choice>
        <mc:Fallback>
          <p:sp>
            <p:nvSpPr>
              <p:cNvPr id="116" name="TextBox 115"/>
              <p:cNvSpPr txBox="1">
                <a:spLocks noRot="1" noChangeAspect="1" noMove="1" noResize="1" noEditPoints="1" noAdjustHandles="1" noChangeArrowheads="1" noChangeShapeType="1" noTextEdit="1"/>
              </p:cNvSpPr>
              <p:nvPr/>
            </p:nvSpPr>
            <p:spPr>
              <a:xfrm>
                <a:off x="2595878" y="6400801"/>
                <a:ext cx="4416337" cy="404983"/>
              </a:xfrm>
              <a:prstGeom prst="rect">
                <a:avLst/>
              </a:prstGeom>
              <a:blipFill rotWithShape="1">
                <a:blip r:embed="rId2"/>
                <a:stretch>
                  <a:fillRect t="-1515" r="-1519" b="-21212"/>
                </a:stretch>
              </a:blipFill>
            </p:spPr>
            <p:txBody>
              <a:bodyPr/>
              <a:lstStyle/>
              <a:p>
                <a:r>
                  <a:rPr lang="en-US">
                    <a:noFill/>
                  </a:rPr>
                  <a:t> </a:t>
                </a:r>
              </a:p>
            </p:txBody>
          </p:sp>
        </mc:Fallback>
      </mc:AlternateContent>
      <p:cxnSp>
        <p:nvCxnSpPr>
          <p:cNvPr id="85" name="Straight Connector 84"/>
          <p:cNvCxnSpPr/>
          <p:nvPr/>
        </p:nvCxnSpPr>
        <p:spPr>
          <a:xfrm>
            <a:off x="1829248" y="4726543"/>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04998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 – Arrays</a:t>
            </a:r>
            <a:endParaRPr lang="en-US" dirty="0"/>
          </a:p>
        </p:txBody>
      </p:sp>
      <p:sp>
        <p:nvSpPr>
          <p:cNvPr id="3" name="Content Placeholder 2"/>
          <p:cNvSpPr>
            <a:spLocks noGrp="1"/>
          </p:cNvSpPr>
          <p:nvPr>
            <p:ph idx="1"/>
          </p:nvPr>
        </p:nvSpPr>
        <p:spPr>
          <a:xfrm>
            <a:off x="381000" y="1412875"/>
            <a:ext cx="8382000" cy="1723549"/>
          </a:xfrm>
        </p:spPr>
        <p:txBody>
          <a:bodyPr/>
          <a:lstStyle/>
          <a:p>
            <a:r>
              <a:rPr lang="en-US" dirty="0" smtClean="0"/>
              <a:t>Z3’s support for arrays is based on a </a:t>
            </a:r>
            <a:r>
              <a:rPr lang="en-US" i="1" dirty="0" smtClean="0"/>
              <a:t>Combinatory Array Logic:</a:t>
            </a:r>
          </a:p>
          <a:p>
            <a:pPr marL="0" indent="0">
              <a:buNone/>
            </a:pPr>
            <a:r>
              <a:rPr lang="en-US" i="1" dirty="0"/>
              <a:t>	</a:t>
            </a:r>
            <a:r>
              <a:rPr lang="en-US" sz="2400" i="1" dirty="0" smtClean="0"/>
              <a:t>Allows encoding some idioms, such as sets and bags</a:t>
            </a:r>
            <a:endParaRPr lang="en-US" sz="2400" i="1" dirty="0" smtClean="0">
              <a:latin typeface="Cambria Math"/>
            </a:endParaRPr>
          </a:p>
          <a:p>
            <a:pPr marL="0" indent="0">
              <a:buNone/>
            </a:pPr>
            <a:r>
              <a:rPr lang="en-US" i="1" dirty="0" smtClean="0">
                <a:latin typeface="Cambria Math"/>
              </a:rPr>
              <a:t>     </a:t>
            </a:r>
          </a:p>
        </p:txBody>
      </p:sp>
      <p:graphicFrame>
        <p:nvGraphicFramePr>
          <p:cNvPr id="18" name="Object 17"/>
          <p:cNvGraphicFramePr>
            <a:graphicFrameLocks noChangeAspect="1"/>
          </p:cNvGraphicFramePr>
          <p:nvPr>
            <p:extLst>
              <p:ext uri="{D42A27DB-BD31-4B8C-83A1-F6EECF244321}">
                <p14:modId xmlns:p14="http://schemas.microsoft.com/office/powerpoint/2010/main" val="1188176005"/>
              </p:ext>
            </p:extLst>
          </p:nvPr>
        </p:nvGraphicFramePr>
        <p:xfrm>
          <a:off x="381000" y="3129798"/>
          <a:ext cx="8513762" cy="3473450"/>
        </p:xfrm>
        <a:graphic>
          <a:graphicData uri="http://schemas.openxmlformats.org/presentationml/2006/ole">
            <mc:AlternateContent xmlns:mc="http://schemas.openxmlformats.org/markup-compatibility/2006">
              <mc:Choice xmlns:v="urn:schemas-microsoft-com:vml" Requires="v">
                <p:oleObj spid="_x0000_s4223" name="Equation" r:id="rId3" imgW="3987800" imgH="1625600" progId="Equation.DSMT4">
                  <p:embed/>
                </p:oleObj>
              </mc:Choice>
              <mc:Fallback>
                <p:oleObj name="Equation" r:id="rId3" imgW="3987800" imgH="1625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129798"/>
                        <a:ext cx="8513762"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3376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4419600" y="2105085"/>
            <a:ext cx="4608954" cy="4524315"/>
          </a:xfrm>
          <a:prstGeom prst="rect">
            <a:avLst/>
          </a:prstGeom>
          <a:noFill/>
        </p:spPr>
        <p:txBody>
          <a:bodyPr wrap="none" rtlCol="0">
            <a:spAutoFit/>
          </a:bodyPr>
          <a:lstStyle/>
          <a:p>
            <a:r>
              <a:rPr lang="en-US" dirty="0">
                <a:solidFill>
                  <a:schemeClr val="bg1"/>
                </a:solidFill>
              </a:rPr>
              <a:t>(declare-sort Type)</a:t>
            </a:r>
          </a:p>
          <a:p>
            <a:r>
              <a:rPr lang="en-US" dirty="0">
                <a:solidFill>
                  <a:schemeClr val="bg1"/>
                </a:solidFill>
              </a:rPr>
              <a:t>(declare-fun subtype (Type Type) </a:t>
            </a:r>
            <a:r>
              <a:rPr lang="en-US" dirty="0" err="1">
                <a:solidFill>
                  <a:schemeClr val="bg1"/>
                </a:solidFill>
              </a:rPr>
              <a:t>Bool</a:t>
            </a:r>
            <a:r>
              <a:rPr lang="en-US" dirty="0">
                <a:solidFill>
                  <a:schemeClr val="bg1"/>
                </a:solidFill>
              </a:rPr>
              <a:t>)</a:t>
            </a:r>
          </a:p>
          <a:p>
            <a:r>
              <a:rPr lang="en-US" dirty="0">
                <a:solidFill>
                  <a:schemeClr val="bg1"/>
                </a:solidFill>
              </a:rPr>
              <a:t>(</a:t>
            </a:r>
            <a:r>
              <a:rPr lang="en-US" dirty="0" err="1">
                <a:solidFill>
                  <a:schemeClr val="bg1"/>
                </a:solidFill>
              </a:rPr>
              <a:t>delcare</a:t>
            </a:r>
            <a:r>
              <a:rPr lang="en-US" dirty="0">
                <a:solidFill>
                  <a:schemeClr val="bg1"/>
                </a:solidFill>
              </a:rPr>
              <a:t>-fun List (Type) Type)</a:t>
            </a:r>
          </a:p>
          <a:p>
            <a:r>
              <a:rPr lang="en-US" dirty="0">
                <a:solidFill>
                  <a:schemeClr val="bg1"/>
                </a:solidFill>
              </a:rPr>
              <a:t>(assert (</a:t>
            </a:r>
            <a:r>
              <a:rPr lang="en-US" dirty="0" err="1">
                <a:solidFill>
                  <a:schemeClr val="bg1"/>
                </a:solidFill>
              </a:rPr>
              <a:t>forall</a:t>
            </a:r>
            <a:r>
              <a:rPr lang="en-US" dirty="0">
                <a:solidFill>
                  <a:schemeClr val="bg1"/>
                </a:solidFill>
              </a:rPr>
              <a:t> (x Type) (subtype x x)))</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y z)) </a:t>
            </a:r>
          </a:p>
          <a:p>
            <a:r>
              <a:rPr lang="en-US" dirty="0">
                <a:solidFill>
                  <a:schemeClr val="bg1"/>
                </a:solidFill>
              </a:rPr>
              <a:t>              (subtype x z))))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(and (subtype x y) (subtype y x)) </a:t>
            </a:r>
          </a:p>
          <a:p>
            <a:r>
              <a:rPr lang="en-US" dirty="0">
                <a:solidFill>
                  <a:schemeClr val="bg1"/>
                </a:solidFill>
              </a:rPr>
              <a:t>              (= x y))))</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x z)) </a:t>
            </a:r>
          </a:p>
          <a:p>
            <a:r>
              <a:rPr lang="en-US" dirty="0">
                <a:solidFill>
                  <a:schemeClr val="bg1"/>
                </a:solidFill>
              </a:rPr>
              <a:t>              (or (subtype y z) (subtype z y)))))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endParaRPr lang="en-US" dirty="0" smtClean="0">
              <a:solidFill>
                <a:schemeClr val="bg1"/>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178903" y="22071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Tree>
    <p:extLst>
      <p:ext uri="{BB962C8B-B14F-4D97-AF65-F5344CB8AC3E}">
        <p14:creationId xmlns:p14="http://schemas.microsoft.com/office/powerpoint/2010/main" val="333339436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4031873"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(List x) (List y</a:t>
            </a:r>
            <a:r>
              <a:rPr lang="en-US" dirty="0" smtClean="0">
                <a:solidFill>
                  <a:srgbClr val="0070C0"/>
                </a:solidFill>
              </a:rPr>
              <a:t>))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mc:AlternateContent xmlns:mc="http://schemas.openxmlformats.org/markup-compatibility/2006" xmlns:a14="http://schemas.microsoft.com/office/drawing/2010/main">
        <mc:Choice Requires="a14">
          <p:sp>
            <p:nvSpPr>
              <p:cNvPr id="8" name="TextBox 7"/>
              <p:cNvSpPr txBox="1"/>
              <p:nvPr/>
            </p:nvSpPr>
            <p:spPr>
              <a:xfrm>
                <a:off x="1447800" y="4419600"/>
                <a:ext cx="4163384" cy="2343975"/>
              </a:xfrm>
              <a:prstGeom prst="rect">
                <a:avLst/>
              </a:prstGeom>
              <a:noFill/>
            </p:spPr>
            <p:txBody>
              <a:bodyPr wrap="none" rtlCol="0">
                <a:spAutoFit/>
              </a:bodyPr>
              <a:lstStyle/>
              <a:p>
                <a:r>
                  <a:rPr lang="en-US" dirty="0" smtClean="0">
                    <a:solidFill>
                      <a:schemeClr val="bg1"/>
                    </a:solidFill>
                  </a:rPr>
                  <a:t> 	</a:t>
                </a: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𝑐</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𝑠𝑢𝑏</m:t>
                      </m:r>
                      <m:d>
                        <m:dPr>
                          <m:ctrlPr>
                            <a:rPr lang="en-US" b="0" i="1" smtClean="0">
                              <a:solidFill>
                                <a:schemeClr val="bg1"/>
                              </a:solidFill>
                              <a:latin typeface="Cambria Math"/>
                            </a:rPr>
                          </m:ctrlPr>
                        </m:dPr>
                        <m:e>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𝐿𝑖𝑠𝑡</m:t>
                          </m:r>
                          <m:d>
                            <m:dPr>
                              <m:ctrlPr>
                                <a:rPr lang="en-US" b="0" i="1" smtClean="0">
                                  <a:solidFill>
                                    <a:schemeClr val="bg1"/>
                                  </a:solidFill>
                                  <a:latin typeface="Cambria Math"/>
                                </a:rPr>
                              </m:ctrlPr>
                            </m:dPr>
                            <m:e>
                              <m:r>
                                <a:rPr lang="en-US" b="0" i="1" smtClean="0">
                                  <a:solidFill>
                                    <a:schemeClr val="bg1"/>
                                  </a:solidFill>
                                  <a:latin typeface="Cambria Math"/>
                                </a:rPr>
                                <m:t>𝑏</m:t>
                              </m:r>
                            </m:e>
                          </m:d>
                        </m:e>
                      </m:d>
                      <m:r>
                        <a:rPr lang="en-US" b="0" i="1" smtClean="0">
                          <a:solidFill>
                            <a:schemeClr val="bg1"/>
                          </a:solidFill>
                          <a:latin typeface="Cambria Math"/>
                        </a:rPr>
                        <m:t>                </m:t>
                      </m:r>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𝐿𝑖𝑠𝑡</m:t>
                          </m:r>
                          <m:d>
                            <m:dPr>
                              <m:ctrlPr>
                                <a:rPr lang="en-US" i="1">
                                  <a:solidFill>
                                    <a:schemeClr val="bg1"/>
                                  </a:solidFill>
                                  <a:latin typeface="Cambria Math"/>
                                </a:rPr>
                              </m:ctrlPr>
                            </m:dPr>
                            <m:e>
                              <m:r>
                                <a:rPr lang="en-US" i="1">
                                  <a:solidFill>
                                    <a:schemeClr val="bg1"/>
                                  </a:solidFill>
                                  <a:latin typeface="Cambria Math"/>
                                </a:rPr>
                                <m:t>𝑐</m:t>
                              </m:r>
                            </m:e>
                          </m:d>
                          <m:r>
                            <a:rPr lang="en-US" i="1">
                              <a:solidFill>
                                <a:schemeClr val="bg1"/>
                              </a:solidFill>
                              <a:latin typeface="Cambria Math"/>
                            </a:rPr>
                            <m:t>,</m:t>
                          </m:r>
                          <m:r>
                            <a:rPr lang="en-US" i="1">
                              <a:solidFill>
                                <a:schemeClr val="bg1"/>
                              </a:solidFill>
                              <a:latin typeface="Cambria Math"/>
                            </a:rPr>
                            <m:t>𝑑</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m:t>
                      </m:r>
                      <m:r>
                        <a:rPr lang="en-US" i="1">
                          <a:solidFill>
                            <a:schemeClr val="bg1"/>
                          </a:solidFill>
                          <a:latin typeface="Cambria Math"/>
                        </a:rPr>
                        <m:t>𝑠𝑢𝑏</m:t>
                      </m:r>
                      <m:r>
                        <a:rPr lang="en-US" i="1">
                          <a:solidFill>
                            <a:schemeClr val="bg1"/>
                          </a:solidFill>
                          <a:latin typeface="Cambria Math"/>
                        </a:rPr>
                        <m:t>(</m:t>
                      </m:r>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𝑑</m:t>
                      </m:r>
                      <m:r>
                        <a:rPr lang="en-US" b="0" i="1" smtClean="0">
                          <a:solidFill>
                            <a:schemeClr val="bg1"/>
                          </a:solidFill>
                          <a:latin typeface="Cambria Math"/>
                        </a:rPr>
                        <m:t>)</m:t>
                      </m:r>
                    </m:oMath>
                  </m:oMathPara>
                </a14:m>
                <a:endParaRPr lang="en-US" dirty="0">
                  <a:solidFill>
                    <a:schemeClr val="bg1"/>
                  </a:solidFill>
                </a:endParaRPr>
              </a:p>
              <a:p>
                <a:endParaRPr lang="en-US" dirty="0">
                  <a:solidFill>
                    <a:schemeClr val="bg1"/>
                  </a:solidFill>
                </a:endParaRPr>
              </a:p>
              <a:p>
                <a:r>
                  <a:rPr lang="en-US" dirty="0" smtClean="0">
                    <a:solidFill>
                      <a:schemeClr val="bg1"/>
                    </a:solidFill>
                  </a:rPr>
                  <a:t>Pattern is incomplete</a:t>
                </a:r>
              </a:p>
            </p:txBody>
          </p:sp>
        </mc:Choice>
        <mc:Fallback xmlns="">
          <p:sp>
            <p:nvSpPr>
              <p:cNvPr id="8" name="TextBox 7"/>
              <p:cNvSpPr txBox="1">
                <a:spLocks noRot="1" noChangeAspect="1" noMove="1" noResize="1" noEditPoints="1" noAdjustHandles="1" noChangeArrowheads="1" noChangeShapeType="1" noTextEdit="1"/>
              </p:cNvSpPr>
              <p:nvPr/>
            </p:nvSpPr>
            <p:spPr>
              <a:xfrm>
                <a:off x="1447800" y="4419600"/>
                <a:ext cx="4163384" cy="2343975"/>
              </a:xfrm>
              <a:prstGeom prst="rect">
                <a:avLst/>
              </a:prstGeom>
              <a:blipFill rotWithShape="1">
                <a:blip r:embed="rId3"/>
                <a:stretch>
                  <a:fillRect l="-1320" t="-1039" r="-293" b="-337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938274" y="5033540"/>
              <a:ext cx="567000" cy="224640"/>
            </p14:xfrm>
          </p:contentPart>
        </mc:Choice>
        <mc:Fallback xmlns="">
          <p:pic>
            <p:nvPicPr>
              <p:cNvPr id="11" name="Ink 10"/>
              <p:cNvPicPr/>
              <p:nvPr/>
            </p:nvPicPr>
            <p:blipFill>
              <a:blip r:embed="rId5"/>
              <a:stretch>
                <a:fillRect/>
              </a:stretch>
            </p:blipFill>
            <p:spPr>
              <a:xfrm>
                <a:off x="2935034" y="5023820"/>
                <a:ext cx="577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3934394" y="5057660"/>
              <a:ext cx="805320" cy="233640"/>
            </p14:xfrm>
          </p:contentPart>
        </mc:Choice>
        <mc:Fallback xmlns="">
          <p:pic>
            <p:nvPicPr>
              <p:cNvPr id="13" name="Ink 12"/>
              <p:cNvPicPr/>
              <p:nvPr/>
            </p:nvPicPr>
            <p:blipFill>
              <a:blip r:embed="rId7"/>
              <a:stretch>
                <a:fillRect/>
              </a:stretch>
            </p:blipFill>
            <p:spPr>
              <a:xfrm>
                <a:off x="3929714" y="5050100"/>
                <a:ext cx="821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4645394" y="5178260"/>
              <a:ext cx="105120" cy="167760"/>
            </p14:xfrm>
          </p:contentPart>
        </mc:Choice>
        <mc:Fallback xmlns="">
          <p:pic>
            <p:nvPicPr>
              <p:cNvPr id="16" name="Ink 15"/>
              <p:cNvPicPr/>
              <p:nvPr/>
            </p:nvPicPr>
            <p:blipFill>
              <a:blip r:embed="rId9"/>
              <a:stretch>
                <a:fillRect/>
              </a:stretch>
            </p:blipFill>
            <p:spPr>
              <a:xfrm>
                <a:off x="4638914" y="5171060"/>
                <a:ext cx="122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2295314" y="5632580"/>
              <a:ext cx="584280" cy="370800"/>
            </p14:xfrm>
          </p:contentPart>
        </mc:Choice>
        <mc:Fallback xmlns="">
          <p:pic>
            <p:nvPicPr>
              <p:cNvPr id="18" name="Ink 17"/>
              <p:cNvPicPr/>
              <p:nvPr/>
            </p:nvPicPr>
            <p:blipFill>
              <a:blip r:embed="rId11"/>
              <a:stretch>
                <a:fillRect/>
              </a:stretch>
            </p:blipFill>
            <p:spPr>
              <a:xfrm>
                <a:off x="2283074" y="5620340"/>
                <a:ext cx="6055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4244714" y="5605580"/>
              <a:ext cx="1028520" cy="402840"/>
            </p14:xfrm>
          </p:contentPart>
        </mc:Choice>
        <mc:Fallback xmlns="">
          <p:pic>
            <p:nvPicPr>
              <p:cNvPr id="20" name="Ink 19"/>
              <p:cNvPicPr/>
              <p:nvPr/>
            </p:nvPicPr>
            <p:blipFill>
              <a:blip r:embed="rId13"/>
              <a:stretch>
                <a:fillRect/>
              </a:stretch>
            </p:blipFill>
            <p:spPr>
              <a:xfrm>
                <a:off x="4233554" y="5591540"/>
                <a:ext cx="1053720" cy="428040"/>
              </a:xfrm>
              <a:prstGeom prst="rect">
                <a:avLst/>
              </a:prstGeom>
            </p:spPr>
          </p:pic>
        </mc:Fallback>
      </mc:AlternateContent>
    </p:spTree>
    <p:extLst>
      <p:ext uri="{BB962C8B-B14F-4D97-AF65-F5344CB8AC3E}">
        <p14:creationId xmlns:p14="http://schemas.microsoft.com/office/powerpoint/2010/main" val="244940078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a:t>
            </a:r>
            <a:r>
              <a:rPr lang="en-US" dirty="0" smtClean="0">
                <a:solidFill>
                  <a:srgbClr val="0070C0"/>
                </a:solidFill>
              </a:rPr>
              <a:t>x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533400" y="4672216"/>
            <a:ext cx="6955750" cy="1754326"/>
          </a:xfrm>
          <a:prstGeom prst="rect">
            <a:avLst/>
          </a:prstGeom>
          <a:noFill/>
        </p:spPr>
        <p:txBody>
          <a:bodyPr wrap="none" rtlCol="0">
            <a:spAutoFit/>
          </a:bodyPr>
          <a:lstStyle/>
          <a:p>
            <a:r>
              <a:rPr lang="en-US" dirty="0" smtClean="0">
                <a:solidFill>
                  <a:schemeClr val="bg1"/>
                </a:solidFill>
              </a:rPr>
              <a:t>(=&gt; (subtype a b) (subtype (List a) (List b)))</a:t>
            </a:r>
          </a:p>
          <a:p>
            <a:endParaRPr lang="en-US" dirty="0" smtClean="0">
              <a:solidFill>
                <a:schemeClr val="bg1"/>
              </a:solidFill>
            </a:endParaRPr>
          </a:p>
          <a:p>
            <a:r>
              <a:rPr lang="en-US" dirty="0">
                <a:solidFill>
                  <a:schemeClr val="bg1"/>
                </a:solidFill>
              </a:rPr>
              <a:t>(=&gt; </a:t>
            </a:r>
            <a:r>
              <a:rPr lang="en-US" dirty="0" smtClean="0">
                <a:solidFill>
                  <a:schemeClr val="bg1"/>
                </a:solidFill>
              </a:rPr>
              <a:t>(</a:t>
            </a:r>
            <a:r>
              <a:rPr lang="en-US" dirty="0">
                <a:solidFill>
                  <a:schemeClr val="bg1"/>
                </a:solidFill>
              </a:rPr>
              <a:t>subtype (List a) (List b</a:t>
            </a:r>
            <a:r>
              <a:rPr lang="en-US" dirty="0" smtClean="0">
                <a:solidFill>
                  <a:schemeClr val="bg1"/>
                </a:solidFill>
              </a:rPr>
              <a:t>)) </a:t>
            </a:r>
            <a:r>
              <a:rPr lang="en-US" dirty="0">
                <a:solidFill>
                  <a:schemeClr val="bg1"/>
                </a:solidFill>
              </a:rPr>
              <a:t>(subtype </a:t>
            </a:r>
            <a:r>
              <a:rPr lang="en-US" dirty="0" smtClean="0">
                <a:solidFill>
                  <a:schemeClr val="bg1"/>
                </a:solidFill>
              </a:rPr>
              <a:t>(List (List </a:t>
            </a:r>
            <a:r>
              <a:rPr lang="en-US" dirty="0">
                <a:solidFill>
                  <a:schemeClr val="bg1"/>
                </a:solidFill>
              </a:rPr>
              <a:t>a</a:t>
            </a:r>
            <a:r>
              <a:rPr lang="en-US" dirty="0" smtClean="0">
                <a:solidFill>
                  <a:schemeClr val="bg1"/>
                </a:solidFill>
              </a:rPr>
              <a:t>)) (List (List </a:t>
            </a:r>
            <a:r>
              <a:rPr lang="en-US" dirty="0">
                <a:solidFill>
                  <a:schemeClr val="bg1"/>
                </a:solidFill>
              </a:rPr>
              <a:t>b</a:t>
            </a:r>
            <a:r>
              <a:rPr lang="en-US" dirty="0" smtClean="0">
                <a:solidFill>
                  <a:schemeClr val="bg1"/>
                </a:solidFill>
              </a:rPr>
              <a:t>))) )</a:t>
            </a:r>
          </a:p>
          <a:p>
            <a:endParaRPr lang="en-US" dirty="0">
              <a:solidFill>
                <a:schemeClr val="bg1"/>
              </a:solidFill>
            </a:endParaRPr>
          </a:p>
          <a:p>
            <a:r>
              <a:rPr lang="en-US" dirty="0" smtClean="0">
                <a:solidFill>
                  <a:schemeClr val="bg1"/>
                </a:solidFill>
              </a:rPr>
              <a:t>… matching loop</a:t>
            </a:r>
            <a:endParaRPr lang="en-US" dirty="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325248983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{(List x) (List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408904" y="4343400"/>
            <a:ext cx="8501170" cy="2308324"/>
          </a:xfrm>
          <a:prstGeom prst="rect">
            <a:avLst/>
          </a:prstGeom>
          <a:noFill/>
        </p:spPr>
        <p:txBody>
          <a:bodyPr wrap="square" rtlCol="0">
            <a:spAutoFit/>
          </a:bodyPr>
          <a:lstStyle/>
          <a:p>
            <a:r>
              <a:rPr lang="en-US" dirty="0" smtClean="0">
                <a:solidFill>
                  <a:schemeClr val="bg1"/>
                </a:solidFill>
              </a:rPr>
              <a:t>Multi-pattern</a:t>
            </a:r>
          </a:p>
          <a:p>
            <a:r>
              <a:rPr lang="en-US" dirty="0" smtClean="0">
                <a:solidFill>
                  <a:schemeClr val="bg1"/>
                </a:solidFill>
                <a:sym typeface="Wingdings" pitchFamily="2" charset="2"/>
              </a:rPr>
              <a:t></a:t>
            </a:r>
            <a:r>
              <a:rPr lang="en-US" dirty="0" smtClean="0">
                <a:solidFill>
                  <a:schemeClr val="bg1"/>
                </a:solidFill>
              </a:rPr>
              <a:t> </a:t>
            </a:r>
            <a:r>
              <a:rPr lang="en-US" dirty="0">
                <a:solidFill>
                  <a:schemeClr val="bg1"/>
                </a:solidFill>
              </a:rPr>
              <a:t>Terminates:</a:t>
            </a:r>
          </a:p>
          <a:p>
            <a:pPr lvl="1"/>
            <a:r>
              <a:rPr lang="en-US" dirty="0">
                <a:solidFill>
                  <a:schemeClr val="bg1"/>
                </a:solidFill>
              </a:rPr>
              <a:t>	depth of new terms is bounded</a:t>
            </a:r>
          </a:p>
          <a:p>
            <a:endParaRPr lang="en-US" dirty="0" smtClean="0">
              <a:solidFill>
                <a:schemeClr val="bg1"/>
              </a:solidFill>
            </a:endParaRPr>
          </a:p>
          <a:p>
            <a:r>
              <a:rPr lang="en-US" dirty="0" smtClean="0">
                <a:solidFill>
                  <a:schemeClr val="bg1"/>
                </a:solidFill>
                <a:sym typeface="Wingdings" pitchFamily="2" charset="2"/>
              </a:rPr>
              <a:t> </a:t>
            </a:r>
            <a:r>
              <a:rPr lang="en-US" dirty="0" smtClean="0">
                <a:solidFill>
                  <a:schemeClr val="bg1"/>
                </a:solidFill>
              </a:rPr>
              <a:t>Expensive: </a:t>
            </a:r>
          </a:p>
          <a:p>
            <a:r>
              <a:rPr lang="en-US" dirty="0">
                <a:solidFill>
                  <a:schemeClr val="bg1"/>
                </a:solidFill>
              </a:rPr>
              <a:t>	</a:t>
            </a:r>
            <a:r>
              <a:rPr lang="en-US" dirty="0" smtClean="0">
                <a:solidFill>
                  <a:schemeClr val="bg1"/>
                </a:solidFill>
              </a:rPr>
              <a:t>Quadratic</a:t>
            </a:r>
          </a:p>
          <a:p>
            <a:r>
              <a:rPr lang="en-US" dirty="0">
                <a:solidFill>
                  <a:schemeClr val="bg1"/>
                </a:solidFill>
              </a:rPr>
              <a:t>	Instantiated for every pair of (List a) and (List b) created during </a:t>
            </a:r>
            <a:r>
              <a:rPr lang="en-US" dirty="0" smtClean="0">
                <a:solidFill>
                  <a:schemeClr val="bg1"/>
                </a:solidFill>
              </a:rPr>
              <a:t>search</a:t>
            </a:r>
          </a:p>
          <a:p>
            <a:r>
              <a:rPr lang="en-US" dirty="0">
                <a:solidFill>
                  <a:schemeClr val="bg1"/>
                </a:solidFill>
              </a:rPr>
              <a:t>	</a:t>
            </a:r>
            <a:r>
              <a:rPr lang="en-US" dirty="0" smtClean="0">
                <a:solidFill>
                  <a:schemeClr val="bg1"/>
                </a:solidFill>
              </a:rPr>
              <a:t>.. But transitive closure is worse – it is cubic.</a:t>
            </a:r>
          </a:p>
        </p:txBody>
      </p:sp>
    </p:spTree>
    <p:extLst>
      <p:ext uri="{BB962C8B-B14F-4D97-AF65-F5344CB8AC3E}">
        <p14:creationId xmlns:p14="http://schemas.microsoft.com/office/powerpoint/2010/main" val="232832379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2308324"/>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r>
              <a:rPr lang="en-US" dirty="0" smtClean="0">
                <a:solidFill>
                  <a:schemeClr val="bg1"/>
                </a:solidFill>
              </a:rPr>
              <a:t/>
            </a:r>
            <a:br>
              <a:rPr lang="en-US" dirty="0" smtClean="0">
                <a:solidFill>
                  <a:schemeClr val="bg1"/>
                </a:solidFill>
              </a:rPr>
            </a:br>
            <a:r>
              <a:rPr lang="en-US" dirty="0" smtClean="0">
                <a:solidFill>
                  <a:schemeClr val="bg1"/>
                </a:solidFill>
              </a:rPr>
              <a:t>	        (z Type) (u Type)</a:t>
            </a:r>
            <a:endParaRPr lang="en-US" dirty="0">
              <a:solidFill>
                <a:schemeClr val="bg1"/>
              </a:solidFill>
            </a:endParaRP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{(subtype (List x) z) </a:t>
            </a:r>
          </a:p>
          <a:p>
            <a:r>
              <a:rPr lang="en-US" dirty="0">
                <a:solidFill>
                  <a:srgbClr val="0070C0"/>
                </a:solidFill>
              </a:rPr>
              <a:t> </a:t>
            </a:r>
            <a:r>
              <a:rPr lang="en-US" dirty="0" smtClean="0">
                <a:solidFill>
                  <a:srgbClr val="0070C0"/>
                </a:solidFill>
              </a:rPr>
              <a:t>                 (subtype u (List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533400" y="5562600"/>
            <a:ext cx="8501170" cy="369332"/>
          </a:xfrm>
          <a:prstGeom prst="rect">
            <a:avLst/>
          </a:prstGeom>
          <a:noFill/>
        </p:spPr>
        <p:txBody>
          <a:bodyPr wrap="square" rtlCol="0">
            <a:spAutoFit/>
          </a:bodyPr>
          <a:lstStyle/>
          <a:p>
            <a:r>
              <a:rPr lang="en-US" dirty="0" smtClean="0">
                <a:solidFill>
                  <a:schemeClr val="bg1"/>
                </a:solidFill>
              </a:rPr>
              <a:t>Yes you can also hack with patterns</a:t>
            </a:r>
          </a:p>
        </p:txBody>
      </p:sp>
    </p:spTree>
    <p:extLst>
      <p:ext uri="{BB962C8B-B14F-4D97-AF65-F5344CB8AC3E}">
        <p14:creationId xmlns:p14="http://schemas.microsoft.com/office/powerpoint/2010/main" val="242789579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a:t>
            </a:r>
            <a:endParaRPr lang="en-US" dirty="0"/>
          </a:p>
        </p:txBody>
      </p:sp>
      <p:sp>
        <p:nvSpPr>
          <p:cNvPr id="3" name="Content Placeholder 2"/>
          <p:cNvSpPr>
            <a:spLocks noGrp="1"/>
          </p:cNvSpPr>
          <p:nvPr>
            <p:ph idx="1"/>
          </p:nvPr>
        </p:nvSpPr>
        <p:spPr>
          <a:xfrm>
            <a:off x="381000" y="1412875"/>
            <a:ext cx="8382000" cy="3619452"/>
          </a:xfrm>
        </p:spPr>
        <p:txBody>
          <a:bodyPr/>
          <a:lstStyle/>
          <a:p>
            <a:r>
              <a:rPr lang="en-US" dirty="0" smtClean="0"/>
              <a:t>You can implement your own theory solver on top of Z3.</a:t>
            </a:r>
          </a:p>
          <a:p>
            <a:endParaRPr lang="en-US" dirty="0"/>
          </a:p>
          <a:p>
            <a:pPr marL="0" indent="0">
              <a:buNone/>
            </a:pPr>
            <a:r>
              <a:rPr lang="en-US" dirty="0" smtClean="0"/>
              <a:t>	</a:t>
            </a:r>
            <a:r>
              <a:rPr lang="en-US" i="1" dirty="0" smtClean="0"/>
              <a:t>A PLDI tutorial exclusive new feature</a:t>
            </a:r>
            <a:endParaRPr lang="en-US" dirty="0" smtClean="0"/>
          </a:p>
          <a:p>
            <a:endParaRPr lang="en-US" dirty="0"/>
          </a:p>
          <a:p>
            <a:r>
              <a:rPr lang="en-US" dirty="0" smtClean="0"/>
              <a:t>Example</a:t>
            </a:r>
          </a:p>
          <a:p>
            <a:pPr marL="0" indent="0">
              <a:buNone/>
            </a:pPr>
            <a:endParaRPr lang="en-US" dirty="0"/>
          </a:p>
          <a:p>
            <a:pPr marL="0" indent="0">
              <a:buNone/>
            </a:pPr>
            <a:r>
              <a:rPr lang="en-US" dirty="0" smtClean="0"/>
              <a:t>	A solver for the theory of Partial Orders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148665310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4118050"/>
              </a:xfrm>
            </p:spPr>
            <p:txBody>
              <a:bodyPr/>
              <a:lstStyle/>
              <a:p>
                <a:pPr marL="0" indent="0">
                  <a:buNone/>
                </a:pPr>
                <a:r>
                  <a:rPr lang="en-US" sz="3600" dirty="0" smtClean="0"/>
                  <a:t>The theory of partial orders</a:t>
                </a:r>
              </a:p>
              <a:p>
                <a:pPr marL="0" indent="0">
                  <a:buNone/>
                </a:pPr>
                <a:endParaRPr lang="en-US" dirty="0"/>
              </a:p>
              <a:p>
                <a:pPr marL="0" indent="0">
                  <a:buNone/>
                </a:pPr>
                <a:r>
                  <a:rPr lang="en-US" b="0" dirty="0" smtClean="0"/>
                  <a:t>Reflexivity: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 </m:t>
                    </m:r>
                  </m:oMath>
                </a14:m>
                <a:endParaRPr lang="en-US" i="1" dirty="0" smtClean="0">
                  <a:latin typeface="Cambria Math"/>
                </a:endParaRPr>
              </a:p>
              <a:p>
                <a:pPr marL="0" indent="0">
                  <a:buNone/>
                </a:pPr>
                <a:r>
                  <a:rPr lang="en-US" i="1" dirty="0">
                    <a:latin typeface="Cambria Math"/>
                  </a:rPr>
                  <a:t/>
                </a:r>
                <a:br>
                  <a:rPr lang="en-US" i="1" dirty="0">
                    <a:latin typeface="Cambria Math"/>
                  </a:rPr>
                </a:br>
                <a:r>
                  <a:rPr lang="en-US" dirty="0" smtClean="0"/>
                  <a:t>Anti Symmetry:</a:t>
                </a:r>
                <a:r>
                  <a:rPr lang="en-US" i="1" dirty="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oMath>
                </a14:m>
                <a:endParaRPr lang="en-US" b="0" i="1" dirty="0" smtClean="0">
                  <a:latin typeface="Cambria Math"/>
                </a:endParaRPr>
              </a:p>
              <a:p>
                <a:pPr marL="0" indent="0">
                  <a:buNone/>
                </a:pPr>
                <a:r>
                  <a:rPr lang="en-US" b="0" i="1" dirty="0" smtClean="0">
                    <a:latin typeface="Cambria Math"/>
                  </a:rPr>
                  <a:t/>
                </a:r>
                <a:br>
                  <a:rPr lang="en-US" b="0" i="1" dirty="0" smtClean="0">
                    <a:latin typeface="Cambria Math"/>
                  </a:rPr>
                </a:br>
                <a:r>
                  <a:rPr lang="en-US" dirty="0" smtClean="0"/>
                  <a:t>Transitivity: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𝑦</m:t>
                    </m:r>
                    <m:r>
                      <a:rPr lang="en-US" b="0" i="1" smtClean="0">
                        <a:latin typeface="Cambria Math"/>
                      </a:rPr>
                      <m:t>, </m:t>
                    </m:r>
                    <m:r>
                      <a:rPr lang="en-US" b="0" i="1" smtClean="0">
                        <a:latin typeface="Cambria Math"/>
                      </a:rPr>
                      <m:t>𝑧</m:t>
                    </m:r>
                    <m:r>
                      <a:rPr lang="en-US" b="0" i="1" smtClean="0">
                        <a:latin typeface="Cambria Math"/>
                      </a:rPr>
                      <m:t> .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𝑧</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𝑧</m:t>
                    </m:r>
                  </m:oMath>
                </a14:m>
                <a:endParaRPr lang="en-US" b="0" dirty="0" smtClean="0"/>
              </a:p>
              <a:p>
                <a:pPr marL="0" indent="0">
                  <a:buNone/>
                </a:pPr>
                <a:endParaRPr lang="en-US" dirty="0"/>
              </a:p>
              <a:p>
                <a:pPr marL="0" indent="0">
                  <a:buNone/>
                </a:pPr>
                <a:r>
                  <a:rPr lang="en-US" b="0" dirty="0" smtClean="0"/>
                  <a:t>The theory is </a:t>
                </a:r>
                <a:r>
                  <a:rPr lang="en-US" i="1" dirty="0" smtClean="0"/>
                  <a:t>Convex</a:t>
                </a: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4118050"/>
              </a:xfrm>
              <a:blipFill rotWithShape="1">
                <a:blip r:embed="rId2"/>
                <a:stretch>
                  <a:fillRect l="-3345" t="-4741" b="-444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236804000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2090179"/>
              </a:xfrm>
            </p:spPr>
            <p:txBody>
              <a:bodyPr/>
              <a:lstStyle/>
              <a:p>
                <a:pPr marL="0" indent="0">
                  <a:buNone/>
                </a:pPr>
                <a:r>
                  <a:rPr lang="en-US" sz="3600" dirty="0" smtClean="0"/>
                  <a:t>Partial orders as graph properties</a:t>
                </a:r>
              </a:p>
              <a:p>
                <a:pPr marL="0" indent="0">
                  <a:buNone/>
                </a:pPr>
                <a:endParaRPr lang="en-US" dirty="0"/>
              </a:p>
              <a:p>
                <a:pPr marL="0" indent="0">
                  <a:buNone/>
                </a:pPr>
                <a:r>
                  <a:rPr lang="en-US" b="0" dirty="0" smtClean="0"/>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𝑦</m:t>
                    </m:r>
                    <m:r>
                      <a:rPr lang="en-US" b="0" i="1" smtClean="0">
                        <a:latin typeface="Cambria Math"/>
                      </a:rPr>
                      <m:t>, </m:t>
                    </m:r>
                    <m:r>
                      <a:rPr lang="en-US" b="0" i="1" smtClean="0">
                        <a:latin typeface="Cambria Math"/>
                      </a:rPr>
                      <m:t>𝑧</m:t>
                    </m:r>
                    <m:r>
                      <a:rPr lang="en-US" b="0" i="1" smtClean="0">
                        <a:latin typeface="Cambria Math"/>
                      </a:rPr>
                      <m:t> .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𝑧</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𝑧</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2090179"/>
              </a:xfrm>
              <a:blipFill rotWithShape="1">
                <a:blip r:embed="rId2"/>
                <a:stretch>
                  <a:fillRect l="-3345" t="-9329" r="-2982" b="-15743"/>
                </a:stretch>
              </a:blipFill>
            </p:spPr>
            <p:txBody>
              <a:bodyPr/>
              <a:lstStyle/>
              <a:p>
                <a:r>
                  <a:rPr lang="en-US">
                    <a:noFill/>
                  </a:rPr>
                  <a:t> </a:t>
                </a:r>
              </a:p>
            </p:txBody>
          </p:sp>
        </mc:Fallback>
      </mc:AlternateContent>
      <p:cxnSp>
        <p:nvCxnSpPr>
          <p:cNvPr id="9" name="Straight Arrow Connector 8"/>
          <p:cNvCxnSpPr>
            <a:endCxn id="41"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1"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9"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38"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40"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8" name="Oval 37"/>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9" name="Oval 38"/>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0" name="Oval 39"/>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1" name="Oval 40"/>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6" name="Straight Arrow Connector 55"/>
          <p:cNvCxnSpPr/>
          <p:nvPr/>
        </p:nvCxnSpPr>
        <p:spPr>
          <a:xfrm>
            <a:off x="1126287" y="5016328"/>
            <a:ext cx="2619317" cy="103797"/>
          </a:xfrm>
          <a:prstGeom prst="straightConnector1">
            <a:avLst/>
          </a:prstGeom>
          <a:ln w="25400">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1" idx="2"/>
          </p:cNvCxnSpPr>
          <p:nvPr/>
        </p:nvCxnSpPr>
        <p:spPr>
          <a:xfrm>
            <a:off x="1824507" y="4312700"/>
            <a:ext cx="1921097" cy="807425"/>
          </a:xfrm>
          <a:prstGeom prst="straightConnector1">
            <a:avLst/>
          </a:prstGeom>
          <a:ln w="31750">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0" idx="3"/>
          </p:cNvCxnSpPr>
          <p:nvPr/>
        </p:nvCxnSpPr>
        <p:spPr>
          <a:xfrm flipV="1">
            <a:off x="1164008" y="4307619"/>
            <a:ext cx="1936737" cy="656809"/>
          </a:xfrm>
          <a:prstGeom prst="straightConnector1">
            <a:avLst/>
          </a:prstGeom>
          <a:ln w="31750">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6557" r="-20290"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6557" r="-20588" b="-26230"/>
                </a:stretch>
              </a:blipFill>
            </p:spPr>
            <p:txBody>
              <a:bodyPr/>
              <a:lstStyle/>
              <a:p>
                <a:r>
                  <a:rPr lang="en-US">
                    <a:noFill/>
                  </a:rPr>
                  <a:t> </a:t>
                </a:r>
              </a:p>
            </p:txBody>
          </p:sp>
        </mc:Fallback>
      </mc:AlternateContent>
    </p:spTree>
    <p:extLst>
      <p:ext uri="{BB962C8B-B14F-4D97-AF65-F5344CB8AC3E}">
        <p14:creationId xmlns:p14="http://schemas.microsoft.com/office/powerpoint/2010/main" val="76641427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4893647"/>
              </a:xfrm>
            </p:spPr>
            <p:txBody>
              <a:bodyPr/>
              <a:lstStyle/>
              <a:p>
                <a:pPr marL="0" indent="0">
                  <a:buNone/>
                </a:pPr>
                <a:r>
                  <a:rPr lang="en-US" sz="3600" dirty="0" smtClean="0"/>
                  <a:t>Partial orders as graph properties</a:t>
                </a:r>
              </a:p>
              <a:p>
                <a:pPr marL="0" indent="0">
                  <a:buNone/>
                </a:pPr>
                <a:endParaRPr lang="en-US" dirty="0"/>
              </a:p>
              <a:p>
                <a:pPr marL="0" indent="0">
                  <a:buNone/>
                </a:pPr>
                <a:r>
                  <a:rPr lang="en-US" b="0" dirty="0" smtClean="0"/>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𝑦</m:t>
                    </m:r>
                    <m:r>
                      <a:rPr lang="en-US" b="0" i="1" smtClean="0">
                        <a:latin typeface="Cambria Math"/>
                      </a:rPr>
                      <m:t>, </m:t>
                    </m:r>
                    <m:r>
                      <a:rPr lang="en-US" b="0" i="1" smtClean="0">
                        <a:latin typeface="Cambria Math"/>
                      </a:rPr>
                      <m:t>𝑧</m:t>
                    </m:r>
                    <m:r>
                      <a:rPr lang="en-US" b="0" i="1" smtClean="0">
                        <a:latin typeface="Cambria Math"/>
                      </a:rPr>
                      <m:t> .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𝑧</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𝑧</m:t>
                    </m:r>
                  </m:oMath>
                </a14:m>
                <a:endParaRPr lang="en-US" b="0" i="1" dirty="0" smtClean="0">
                  <a:latin typeface="Cambria Math"/>
                </a:endParaRPr>
              </a:p>
              <a:p>
                <a:pPr marL="0" indent="0">
                  <a:buNone/>
                </a:pPr>
                <a:endParaRPr lang="en-US" dirty="0" smtClean="0"/>
              </a:p>
              <a:p>
                <a:pPr marL="0" indent="0">
                  <a:buNone/>
                </a:pPr>
                <a:r>
                  <a:rPr lang="en-US" dirty="0"/>
                  <a:t>	</a:t>
                </a:r>
                <a:r>
                  <a:rPr lang="en-US" dirty="0" smtClean="0"/>
                  <a:t>				Elements are equal</a:t>
                </a:r>
                <a:br>
                  <a:rPr lang="en-US" dirty="0" smtClean="0"/>
                </a:br>
                <a:r>
                  <a:rPr lang="en-US" dirty="0" smtClean="0"/>
                  <a:t>					in strongly connected</a:t>
                </a:r>
                <a:br>
                  <a:rPr lang="en-US" dirty="0" smtClean="0"/>
                </a:br>
                <a:r>
                  <a:rPr lang="en-US" dirty="0" smtClean="0"/>
                  <a:t>					components</a:t>
                </a:r>
              </a:p>
              <a:p>
                <a:pPr marL="0" indent="0">
                  <a:buNone/>
                </a:pPr>
                <a:r>
                  <a:rPr lang="en-US" dirty="0" smtClean="0"/>
                  <a:t>					        =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4893647"/>
              </a:xfrm>
              <a:blipFill rotWithShape="1">
                <a:blip r:embed="rId2"/>
                <a:stretch>
                  <a:fillRect l="-3345" t="-3985" r="-2982" b="-3487"/>
                </a:stretch>
              </a:blipFill>
            </p:spPr>
            <p:txBody>
              <a:bodyPr/>
              <a:lstStyle/>
              <a:p>
                <a:r>
                  <a:rPr lang="en-US">
                    <a:noFill/>
                  </a:rPr>
                  <a:t> </a:t>
                </a:r>
              </a:p>
            </p:txBody>
          </p:sp>
        </mc:Fallback>
      </mc:AlternateContent>
      <p:cxnSp>
        <p:nvCxnSpPr>
          <p:cNvPr id="9" name="Straight Arrow Connector 8"/>
          <p:cNvCxnSpPr>
            <a:endCxn id="41"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1"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9"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38"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40"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8" name="Oval 37"/>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9" name="Oval 38"/>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0" name="Oval 39"/>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1" name="Oval 40"/>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6" name="Straight Arrow Connector 55"/>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1"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0" idx="3"/>
          </p:cNvCxnSpPr>
          <p:nvPr/>
        </p:nvCxnSpPr>
        <p:spPr>
          <a:xfrm flipV="1">
            <a:off x="1164008" y="4307619"/>
            <a:ext cx="1936737" cy="656809"/>
          </a:xfrm>
          <a:prstGeom prst="straightConnector1">
            <a:avLst/>
          </a:prstGeom>
          <a:ln w="15875">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6557" r="-20290"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6557" r="-20588" b="-26230"/>
                </a:stretch>
              </a:blipFill>
            </p:spPr>
            <p:txBody>
              <a:bodyPr/>
              <a:lstStyle/>
              <a:p>
                <a:r>
                  <a:rPr lang="en-US">
                    <a:noFill/>
                  </a:rPr>
                  <a:t> </a:t>
                </a:r>
              </a:p>
            </p:txBody>
          </p:sp>
        </mc:Fallback>
      </mc:AlternateContent>
      <p:cxnSp>
        <p:nvCxnSpPr>
          <p:cNvPr id="22" name="Straight Arrow Connector 21"/>
          <p:cNvCxnSpPr>
            <a:stCxn id="41" idx="2"/>
          </p:cNvCxnSpPr>
          <p:nvPr/>
        </p:nvCxnSpPr>
        <p:spPr>
          <a:xfrm flipH="1" flipV="1">
            <a:off x="1800438" y="4302827"/>
            <a:ext cx="1945166" cy="817298"/>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2354317" y="4595096"/>
                <a:ext cx="4700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rPr>
                        <m:t>≽</m:t>
                      </m:r>
                      <m:r>
                        <a:rPr lang="en-US" b="0" i="1" smtClean="0">
                          <a:solidFill>
                            <a:schemeClr val="bg1"/>
                          </a:solidFill>
                          <a:latin typeface="Cambria Math"/>
                        </a:rPr>
                        <m:t> </m:t>
                      </m:r>
                    </m:oMath>
                  </m:oMathPara>
                </a14:m>
                <a:endParaRPr lang="en-US" dirty="0" err="1" smtClean="0">
                  <a:solidFill>
                    <a:schemeClr val="bg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354317" y="4595096"/>
                <a:ext cx="470000" cy="369332"/>
              </a:xfrm>
              <a:prstGeom prst="rect">
                <a:avLst/>
              </a:prstGeom>
              <a:blipFill rotWithShape="1">
                <a:blip r:embed="rId8"/>
                <a:stretch>
                  <a:fillRect t="-6667" r="-18182" b="-283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1354274" y="3608057"/>
              <a:ext cx="3098160" cy="1828080"/>
            </p14:xfrm>
          </p:contentPart>
        </mc:Choice>
        <mc:Fallback xmlns="">
          <p:pic>
            <p:nvPicPr>
              <p:cNvPr id="7" name="Ink 6"/>
              <p:cNvPicPr/>
              <p:nvPr/>
            </p:nvPicPr>
            <p:blipFill>
              <a:blip r:embed="rId10"/>
              <a:stretch>
                <a:fillRect/>
              </a:stretch>
            </p:blipFill>
            <p:spPr>
              <a:xfrm>
                <a:off x="1341674" y="3592577"/>
                <a:ext cx="3122640" cy="1857240"/>
              </a:xfrm>
              <a:prstGeom prst="rect">
                <a:avLst/>
              </a:prstGeom>
            </p:spPr>
          </p:pic>
        </mc:Fallback>
      </mc:AlternateContent>
      <p:sp>
        <p:nvSpPr>
          <p:cNvPr id="28" name="Oval 27"/>
          <p:cNvSpPr/>
          <p:nvPr/>
        </p:nvSpPr>
        <p:spPr bwMode="auto">
          <a:xfrm>
            <a:off x="5018465" y="548523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6126048" y="548523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Oval 29"/>
          <p:cNvSpPr/>
          <p:nvPr/>
        </p:nvSpPr>
        <p:spPr bwMode="auto">
          <a:xfrm>
            <a:off x="7360274" y="5485234"/>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06857974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3255122"/>
              </a:xfrm>
            </p:spPr>
            <p:txBody>
              <a:bodyPr/>
              <a:lstStyle/>
              <a:p>
                <a:pPr marL="0" indent="0">
                  <a:buNone/>
                </a:pPr>
                <a:r>
                  <a:rPr lang="en-US" b="1" dirty="0" smtClean="0">
                    <a:solidFill>
                      <a:srgbClr val="7030A0"/>
                    </a:solidFill>
                  </a:rPr>
                  <a:t>Constraints:	</a:t>
                </a:r>
                <a:r>
                  <a:rPr lang="en-US" dirty="0" smtClean="0"/>
                  <a:t>				</a:t>
                </a:r>
                <a:r>
                  <a:rPr lang="en-US" b="1" dirty="0" smtClean="0">
                    <a:solidFill>
                      <a:srgbClr val="7030A0"/>
                    </a:solidFill>
                  </a:rPr>
                  <a:t>Encoding:</a:t>
                </a:r>
              </a:p>
              <a:p>
                <a:pPr marL="377016" lvl="1" indent="0">
                  <a:buNone/>
                </a:pPr>
                <a:r>
                  <a:rPr lang="en-US" sz="2800" b="1" dirty="0" smtClean="0"/>
                  <a:t>Precedence</a:t>
                </a:r>
                <a:r>
                  <a:rPr lang="en-US" sz="2800" dirty="0" smtClean="0"/>
                  <a:t>:</a:t>
                </a: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2,3</m:t>
                        </m:r>
                      </m:sub>
                    </m:sSub>
                  </m:oMath>
                </a14:m>
                <a:r>
                  <a:rPr lang="en-US" i="1" dirty="0" smtClean="0">
                    <a:latin typeface="Cambria Math"/>
                  </a:rPr>
                  <a:t> - </a:t>
                </a:r>
                <a:r>
                  <a:rPr lang="en-US" dirty="0" smtClean="0">
                    <a:latin typeface="Cambria Math"/>
                  </a:rPr>
                  <a:t>start time of </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p>
              <a:p>
                <a:pPr marL="377016" lvl="1" indent="0">
                  <a:buNone/>
                </a:pP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𝑑</m:t>
                        </m:r>
                      </m:e>
                      <m:sub>
                        <m:r>
                          <a:rPr lang="en-US" i="1">
                            <a:latin typeface="Cambria Math"/>
                          </a:rPr>
                          <m:t>2,3</m:t>
                        </m:r>
                      </m:sub>
                    </m:sSub>
                  </m:oMath>
                </a14:m>
                <a:r>
                  <a:rPr lang="en-US" i="1" dirty="0" smtClean="0">
                    <a:latin typeface="Cambria Math"/>
                  </a:rPr>
                  <a:t> -</a:t>
                </a:r>
                <a:r>
                  <a:rPr lang="en-US" dirty="0" smtClean="0">
                    <a:latin typeface="Cambria Math"/>
                  </a:rPr>
                  <a:t> duration of</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endParaRPr lang="en-US" i="1" dirty="0" smtClean="0">
                  <a:latin typeface="Cambria Math"/>
                </a:endParaRPr>
              </a:p>
              <a:p>
                <a:pPr marL="377016" lvl="1" indent="0">
                  <a:buNone/>
                </a:pPr>
                <a:r>
                  <a:rPr lang="en-US" b="0" i="1" dirty="0">
                    <a:latin typeface="Cambria Math"/>
                  </a:rPr>
                  <a:t>	</a:t>
                </a:r>
                <a:r>
                  <a:rPr lang="en-US" b="0" i="1" dirty="0" smtClean="0">
                    <a:latin typeface="Cambria Math"/>
                  </a:rPr>
                  <a:t>					</a:t>
                </a:r>
                <a14:m>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2,4</m:t>
                        </m:r>
                      </m:sub>
                    </m:sSub>
                  </m:oMath>
                </a14:m>
                <a:endParaRPr lang="en-US" dirty="0" smtClean="0"/>
              </a:p>
              <a:p>
                <a:pPr marL="377016" lvl="1" indent="0">
                  <a:buNone/>
                </a:pPr>
                <a:endParaRPr lang="en-US" dirty="0" smtClean="0"/>
              </a:p>
              <a:p>
                <a:pPr marL="377016" lvl="1" indent="0">
                  <a:buNone/>
                </a:pPr>
                <a:r>
                  <a:rPr lang="en-US" sz="2800" b="1" dirty="0" smtClean="0"/>
                  <a:t>Resource</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3255122"/>
              </a:xfrm>
              <a:blipFill rotWithShape="1">
                <a:blip r:embed="rId2"/>
                <a:stretch>
                  <a:fillRect l="-2618" t="-4494" r="-1673" b="-5618"/>
                </a:stretch>
              </a:blipFill>
            </p:spPr>
            <p:txBody>
              <a:bodyPr/>
              <a:lstStyle/>
              <a:p>
                <a:r>
                  <a:rPr lang="en-US">
                    <a:noFill/>
                  </a:rPr>
                  <a:t> </a:t>
                </a:r>
              </a:p>
            </p:txBody>
          </p:sp>
        </mc:Fallback>
      </mc:AlternateContent>
      <p:cxnSp>
        <p:nvCxnSpPr>
          <p:cNvPr id="41" name="Straight Connector 40"/>
          <p:cNvCxnSpPr/>
          <p:nvPr/>
        </p:nvCxnSpPr>
        <p:spPr>
          <a:xfrm>
            <a:off x="874504" y="2264513"/>
            <a:ext cx="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74504" y="2264513"/>
            <a:ext cx="928888"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74504" y="2264513"/>
            <a:ext cx="1857776"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4504" y="2264513"/>
            <a:ext cx="304416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4504" y="2264513"/>
            <a:ext cx="382700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74504" y="2264513"/>
            <a:ext cx="129748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06664" y="2264513"/>
            <a:ext cx="365322"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86903" y="2264513"/>
            <a:ext cx="53396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6903" y="2264513"/>
            <a:ext cx="172570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986" y="2264513"/>
            <a:ext cx="252952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732280" y="2264513"/>
            <a:ext cx="73718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69468" y="2264513"/>
            <a:ext cx="44919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468" y="2264513"/>
            <a:ext cx="123204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74504" y="2264513"/>
            <a:ext cx="259496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74504" y="2264513"/>
            <a:ext cx="378218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806664" y="2264513"/>
            <a:ext cx="2850023"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03392" y="2264513"/>
            <a:ext cx="1666077"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732280" y="2264513"/>
            <a:ext cx="192440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912603" y="2264513"/>
            <a:ext cx="74408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56687" y="2264513"/>
            <a:ext cx="4482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38336" y="3035810"/>
            <a:ext cx="205575" cy="248525"/>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2351096" y="2746887"/>
            <a:ext cx="205575" cy="248525"/>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1783785" y="2736777"/>
            <a:ext cx="205575" cy="248525"/>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3100874" y="2915973"/>
            <a:ext cx="205575" cy="248525"/>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895727" y="4713668"/>
            <a:ext cx="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5727" y="4713668"/>
            <a:ext cx="97206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95727" y="4713668"/>
            <a:ext cx="194412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95727" y="4713668"/>
            <a:ext cx="31856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95727" y="4713668"/>
            <a:ext cx="40048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95727" y="4713668"/>
            <a:ext cx="1357789"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71214" y="4713668"/>
            <a:ext cx="382302"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69125" y="4748012"/>
            <a:ext cx="5587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69125" y="4713668"/>
            <a:ext cx="1805910"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516" y="4713668"/>
            <a:ext cx="2647093"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839852" y="4713668"/>
            <a:ext cx="7714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611303" y="4713668"/>
            <a:ext cx="47007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1303" y="4713668"/>
            <a:ext cx="1289306"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95727" y="4713668"/>
            <a:ext cx="27155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95727" y="4713668"/>
            <a:ext cx="39579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871214" y="4713668"/>
            <a:ext cx="298249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67789" y="4713668"/>
            <a:ext cx="174351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839852" y="4713668"/>
            <a:ext cx="20138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075035" y="4713668"/>
            <a:ext cx="778669" cy="1236568"/>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3704" y="4713668"/>
            <a:ext cx="4690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6" name="TextBox 115"/>
              <p:cNvSpPr txBox="1"/>
              <p:nvPr/>
            </p:nvSpPr>
            <p:spPr>
              <a:xfrm>
                <a:off x="863811" y="5979219"/>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4,2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4,2</m:t>
                              </m:r>
                            </m:sub>
                          </m:sSub>
                        </m:e>
                      </m:d>
                      <m:r>
                        <a:rPr lang="en-US" b="0" i="1" smtClean="0">
                          <a:solidFill>
                            <a:schemeClr val="bg1"/>
                          </a:solidFill>
                          <a:latin typeface="Cambria Math"/>
                        </a:rPr>
                        <m:t>=∅</m:t>
                      </m:r>
                    </m:oMath>
                  </m:oMathPara>
                </a14:m>
                <a:endParaRPr lang="en-US" dirty="0" smtClean="0">
                  <a:solidFill>
                    <a:schemeClr val="bg1"/>
                  </a:solidFill>
                </a:endParaRPr>
              </a:p>
            </p:txBody>
          </p:sp>
        </mc:Choice>
        <mc:Fallback>
          <p:sp>
            <p:nvSpPr>
              <p:cNvPr id="116" name="TextBox 115"/>
              <p:cNvSpPr txBox="1">
                <a:spLocks noRot="1" noChangeAspect="1" noMove="1" noResize="1" noEditPoints="1" noAdjustHandles="1" noChangeArrowheads="1" noChangeShapeType="1" noTextEdit="1"/>
              </p:cNvSpPr>
              <p:nvPr/>
            </p:nvSpPr>
            <p:spPr>
              <a:xfrm>
                <a:off x="863811" y="5979219"/>
                <a:ext cx="4416337" cy="404983"/>
              </a:xfrm>
              <a:prstGeom prst="rect">
                <a:avLst/>
              </a:prstGeom>
              <a:blipFill rotWithShape="1">
                <a:blip r:embed="rId3"/>
                <a:stretch>
                  <a:fillRect t="-1515" r="-1519"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50684" y="5002541"/>
                <a:ext cx="2011438" cy="1042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𝑑</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4,2</m:t>
                          </m:r>
                        </m:sub>
                      </m:sSub>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m:t>
                      </m:r>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0" smtClean="0">
                              <a:solidFill>
                                <a:schemeClr val="bg1"/>
                              </a:solidFill>
                              <a:latin typeface="Cambria Math"/>
                            </a:rPr>
                            <m:t>4,2</m:t>
                          </m:r>
                        </m:sub>
                      </m:sSub>
                      <m:r>
                        <a:rPr lang="en-US" sz="2000" b="0" i="0" smtClean="0">
                          <a:solidFill>
                            <a:schemeClr val="bg1"/>
                          </a:solidFill>
                          <a:latin typeface="Cambria Math"/>
                        </a:rPr>
                        <m:t>+</m:t>
                      </m:r>
                      <m:sSub>
                        <m:sSubPr>
                          <m:ctrlPr>
                            <a:rPr lang="en-US" sz="2000" b="0" i="1" smtClean="0">
                              <a:solidFill>
                                <a:schemeClr val="bg1"/>
                              </a:solidFill>
                              <a:latin typeface="Cambria Math"/>
                            </a:rPr>
                          </m:ctrlPr>
                        </m:sSubPr>
                        <m:e>
                          <m:r>
                            <m:rPr>
                              <m:sty m:val="p"/>
                            </m:rPr>
                            <a:rPr lang="en-US" sz="2000" b="0" i="0" smtClean="0">
                              <a:solidFill>
                                <a:schemeClr val="bg1"/>
                              </a:solidFill>
                              <a:latin typeface="Cambria Math"/>
                            </a:rPr>
                            <m:t>d</m:t>
                          </m:r>
                        </m:e>
                        <m:sub>
                          <m:r>
                            <a:rPr lang="en-US" sz="2000" b="0" i="0" smtClean="0">
                              <a:solidFill>
                                <a:schemeClr val="bg1"/>
                              </a:solidFill>
                              <a:latin typeface="Cambria Math"/>
                            </a:rPr>
                            <m:t>4,2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oMath>
                  </m:oMathPara>
                </a14:m>
                <a:endParaRPr lang="en-US" sz="2000" b="0" dirty="0"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50684" y="5002541"/>
                <a:ext cx="2011438" cy="1042465"/>
              </a:xfrm>
              <a:prstGeom prst="rect">
                <a:avLst/>
              </a:prstGeom>
              <a:blipFill rotWithShape="1">
                <a:blip r:embed="rId4"/>
                <a:stretch>
                  <a:fillRect t="-3509" r="-4848" b="-8187"/>
                </a:stretch>
              </a:blipFill>
            </p:spPr>
            <p:txBody>
              <a:bodyPr/>
              <a:lstStyle/>
              <a:p>
                <a:r>
                  <a:rPr lang="en-US">
                    <a:noFill/>
                  </a:rPr>
                  <a:t> </a:t>
                </a:r>
              </a:p>
            </p:txBody>
          </p:sp>
        </mc:Fallback>
      </mc:AlternateContent>
      <p:sp>
        <p:nvSpPr>
          <p:cNvPr id="6" name="Cloud Callout 5"/>
          <p:cNvSpPr/>
          <p:nvPr/>
        </p:nvSpPr>
        <p:spPr bwMode="auto">
          <a:xfrm>
            <a:off x="5743977" y="4165414"/>
            <a:ext cx="3400024" cy="837127"/>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Not</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convex</a:t>
            </a:r>
          </a:p>
        </p:txBody>
      </p:sp>
    </p:spTree>
    <p:extLst>
      <p:ext uri="{BB962C8B-B14F-4D97-AF65-F5344CB8AC3E}">
        <p14:creationId xmlns:p14="http://schemas.microsoft.com/office/powerpoint/2010/main" val="139245151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2222147"/>
              </a:xfrm>
            </p:spPr>
            <p:txBody>
              <a:bodyPr/>
              <a:lstStyle/>
              <a:p>
                <a:pPr marL="0" indent="0">
                  <a:buNone/>
                </a:pPr>
                <a:r>
                  <a:rPr lang="en-US" sz="3600" dirty="0" smtClean="0"/>
                  <a:t>Partial orders as graph properties</a:t>
                </a:r>
              </a:p>
              <a:p>
                <a:pPr marL="0" indent="0">
                  <a:buNone/>
                </a:pPr>
                <a:endParaRPr lang="en-US" dirty="0"/>
              </a:p>
              <a:p>
                <a:pPr marL="0" indent="0">
                  <a:buNone/>
                </a:pPr>
                <a:r>
                  <a:rPr lang="en-US" b="0" dirty="0" smtClean="0"/>
                  <a:t> Checking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r>
                  <a:rPr lang="en-US" dirty="0" smtClean="0"/>
                  <a:t>negations</a:t>
                </a: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𝑦</m:t>
                    </m:r>
                    <m:r>
                      <a:rPr lang="en-US" b="0" i="1" smtClean="0">
                        <a:latin typeface="Cambria Math"/>
                      </a:rPr>
                      <m:t>, </m:t>
                    </m:r>
                    <m:r>
                      <a:rPr lang="en-US" b="0" i="1" smtClean="0">
                        <a:latin typeface="Cambria Math"/>
                      </a:rPr>
                      <m:t>𝑧</m:t>
                    </m:r>
                    <m:r>
                      <a:rPr lang="en-US" b="0" i="1" smtClean="0">
                        <a:latin typeface="Cambria Math"/>
                      </a:rPr>
                      <m:t> .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𝑧</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𝑧</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2222147"/>
              </a:xfrm>
              <a:blipFill rotWithShape="1">
                <a:blip r:embed="rId2"/>
                <a:stretch>
                  <a:fillRect l="-3345" t="-8791" r="-2982" b="-9066"/>
                </a:stretch>
              </a:blipFill>
            </p:spPr>
            <p:txBody>
              <a:bodyPr/>
              <a:lstStyle/>
              <a:p>
                <a:r>
                  <a:rPr lang="en-US">
                    <a:noFill/>
                  </a:rPr>
                  <a:t> </a:t>
                </a:r>
              </a:p>
            </p:txBody>
          </p:sp>
        </mc:Fallback>
      </mc:AlternateContent>
      <p:grpSp>
        <p:nvGrpSpPr>
          <p:cNvPr id="4" name="Group 3"/>
          <p:cNvGrpSpPr/>
          <p:nvPr/>
        </p:nvGrpSpPr>
        <p:grpSpPr>
          <a:xfrm>
            <a:off x="862883" y="3848714"/>
            <a:ext cx="3140299" cy="2154014"/>
            <a:chOff x="862883" y="3848714"/>
            <a:chExt cx="3140299" cy="2154014"/>
          </a:xfrm>
        </p:grpSpPr>
        <p:cxnSp>
          <p:nvCxnSpPr>
            <p:cNvPr id="9" name="Straight Arrow Connector 8"/>
            <p:cNvCxnSpPr>
              <a:endCxn id="41"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1"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9"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38"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40"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8" name="Oval 37"/>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9" name="Oval 38"/>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0" name="Oval 39"/>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1" name="Oval 40"/>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6" name="Straight Arrow Connector 55"/>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1"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0"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6557" r="-20290"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6557" r="-20588" b="-262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1940716" y="4830526"/>
                <a:ext cx="5918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rPr>
                        <m:t>¬</m:t>
                      </m:r>
                      <m:r>
                        <a:rPr lang="en-US" b="0" i="1" smtClean="0">
                          <a:solidFill>
                            <a:srgbClr val="FF0000"/>
                          </a:solidFill>
                          <a:latin typeface="Cambria Math"/>
                        </a:rPr>
                        <m:t>≼</m:t>
                      </m:r>
                    </m:oMath>
                  </m:oMathPara>
                </a14:m>
                <a:endParaRPr lang="en-US" dirty="0" err="1" smtClean="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940716" y="4830526"/>
                <a:ext cx="591829" cy="369332"/>
              </a:xfrm>
              <a:prstGeom prst="rect">
                <a:avLst/>
              </a:prstGeom>
              <a:blipFill rotWithShape="1">
                <a:blip r:embed="rId8"/>
                <a:stretch>
                  <a:fillRect t="-6557" r="-15464" b="-26230"/>
                </a:stretch>
              </a:blipFill>
            </p:spPr>
            <p:txBody>
              <a:bodyPr/>
              <a:lstStyle/>
              <a:p>
                <a:r>
                  <a:rPr lang="en-US">
                    <a:noFill/>
                  </a:rPr>
                  <a:t> </a:t>
                </a:r>
              </a:p>
            </p:txBody>
          </p:sp>
        </mc:Fallback>
      </mc:AlternateContent>
      <p:grpSp>
        <p:nvGrpSpPr>
          <p:cNvPr id="47" name="Group 46"/>
          <p:cNvGrpSpPr/>
          <p:nvPr/>
        </p:nvGrpSpPr>
        <p:grpSpPr>
          <a:xfrm>
            <a:off x="5239554" y="3899478"/>
            <a:ext cx="3140299" cy="2154014"/>
            <a:chOff x="862883" y="3848714"/>
            <a:chExt cx="3140299" cy="2154014"/>
          </a:xfrm>
        </p:grpSpPr>
        <p:cxnSp>
          <p:nvCxnSpPr>
            <p:cNvPr id="48" name="Straight Arrow Connector 47"/>
            <p:cNvCxnSpPr>
              <a:endCxn id="59"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59"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5"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54"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57"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4" name="Oval 53"/>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5" name="Oval 54"/>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7" name="Oval 56"/>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9" name="Oval 58"/>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0" name="Straight Arrow Connector 59"/>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9"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7"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9"/>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10"/>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11"/>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12"/>
                  <a:stretch>
                    <a:fillRect t="-6667" r="-2029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13"/>
                  <a:stretch>
                    <a:fillRect t="-6667" r="-20588" b="-28333"/>
                  </a:stretch>
                </a:blipFill>
              </p:spPr>
              <p:txBody>
                <a:bodyPr/>
                <a:lstStyle/>
                <a:p>
                  <a:r>
                    <a:rPr lang="en-US">
                      <a:noFill/>
                    </a:rPr>
                    <a:t> </a:t>
                  </a:r>
                </a:p>
              </p:txBody>
            </p:sp>
          </mc:Fallback>
        </mc:AlternateContent>
      </p:grpSp>
      <p:cxnSp>
        <p:nvCxnSpPr>
          <p:cNvPr id="6" name="Straight Arrow Connector 5"/>
          <p:cNvCxnSpPr>
            <a:endCxn id="39" idx="1"/>
          </p:cNvCxnSpPr>
          <p:nvPr/>
        </p:nvCxnSpPr>
        <p:spPr>
          <a:xfrm>
            <a:off x="1695718" y="4363464"/>
            <a:ext cx="578634" cy="1410749"/>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p:sp>
        <p:nvSpPr>
          <p:cNvPr id="8" name="TextBox 7"/>
          <p:cNvSpPr txBox="1"/>
          <p:nvPr/>
        </p:nvSpPr>
        <p:spPr>
          <a:xfrm>
            <a:off x="2015306" y="6241892"/>
            <a:ext cx="518091" cy="369332"/>
          </a:xfrm>
          <a:prstGeom prst="rect">
            <a:avLst/>
          </a:prstGeom>
          <a:noFill/>
        </p:spPr>
        <p:txBody>
          <a:bodyPr wrap="none" rtlCol="0">
            <a:spAutoFit/>
          </a:bodyPr>
          <a:lstStyle/>
          <a:p>
            <a:r>
              <a:rPr lang="en-US" dirty="0" smtClean="0">
                <a:solidFill>
                  <a:schemeClr val="bg1"/>
                </a:solidFill>
              </a:rPr>
              <a:t>OK</a:t>
            </a:r>
          </a:p>
        </p:txBody>
      </p:sp>
      <p:cxnSp>
        <p:nvCxnSpPr>
          <p:cNvPr id="74" name="Straight Arrow Connector 73"/>
          <p:cNvCxnSpPr/>
          <p:nvPr/>
        </p:nvCxnSpPr>
        <p:spPr>
          <a:xfrm>
            <a:off x="6201178" y="4346826"/>
            <a:ext cx="1921097" cy="803362"/>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6524521" y="4750793"/>
                <a:ext cx="5918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rPr>
                        <m:t>¬</m:t>
                      </m:r>
                      <m:r>
                        <a:rPr lang="en-US" b="0" i="1" smtClean="0">
                          <a:solidFill>
                            <a:srgbClr val="FF0000"/>
                          </a:solidFill>
                          <a:latin typeface="Cambria Math"/>
                        </a:rPr>
                        <m:t>≼</m:t>
                      </m:r>
                    </m:oMath>
                  </m:oMathPara>
                </a14:m>
                <a:endParaRPr lang="en-US" dirty="0" err="1" smtClean="0">
                  <a:solidFill>
                    <a:srgbClr val="FF0000"/>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6524521" y="4750793"/>
                <a:ext cx="591829" cy="369332"/>
              </a:xfrm>
              <a:prstGeom prst="rect">
                <a:avLst/>
              </a:prstGeom>
              <a:blipFill rotWithShape="1">
                <a:blip r:embed="rId14"/>
                <a:stretch>
                  <a:fillRect t="-6557" r="-15464" b="-26230"/>
                </a:stretch>
              </a:blipFill>
            </p:spPr>
            <p:txBody>
              <a:bodyPr/>
              <a:lstStyle/>
              <a:p>
                <a:r>
                  <a:rPr lang="en-US">
                    <a:noFill/>
                  </a:rPr>
                  <a:t> </a:t>
                </a:r>
              </a:p>
            </p:txBody>
          </p:sp>
        </mc:Fallback>
      </mc:AlternateContent>
      <p:sp>
        <p:nvSpPr>
          <p:cNvPr id="76" name="TextBox 75"/>
          <p:cNvSpPr txBox="1"/>
          <p:nvPr/>
        </p:nvSpPr>
        <p:spPr>
          <a:xfrm>
            <a:off x="6300668" y="6241892"/>
            <a:ext cx="941283" cy="369332"/>
          </a:xfrm>
          <a:prstGeom prst="rect">
            <a:avLst/>
          </a:prstGeom>
          <a:noFill/>
        </p:spPr>
        <p:txBody>
          <a:bodyPr wrap="none" rtlCol="0">
            <a:spAutoFit/>
          </a:bodyPr>
          <a:lstStyle/>
          <a:p>
            <a:r>
              <a:rPr lang="en-US" dirty="0" smtClean="0">
                <a:solidFill>
                  <a:schemeClr val="bg1"/>
                </a:solidFill>
              </a:rPr>
              <a:t>Not OK</a:t>
            </a:r>
          </a:p>
        </p:txBody>
      </p:sp>
    </p:spTree>
    <p:extLst>
      <p:ext uri="{BB962C8B-B14F-4D97-AF65-F5344CB8AC3E}">
        <p14:creationId xmlns:p14="http://schemas.microsoft.com/office/powerpoint/2010/main" val="227506083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5022914"/>
              </a:xfrm>
            </p:spPr>
            <p:txBody>
              <a:bodyPr/>
              <a:lstStyle/>
              <a:p>
                <a:pPr marL="0" indent="0">
                  <a:buNone/>
                </a:pPr>
                <a:r>
                  <a:rPr lang="en-US" dirty="0" smtClean="0"/>
                  <a:t>Checking Consistency of </a:t>
                </a:r>
                <a14:m>
                  <m:oMath xmlns:m="http://schemas.openxmlformats.org/officeDocument/2006/math">
                    <m:r>
                      <a:rPr lang="en-US" i="1" dirty="0" smtClean="0">
                        <a:latin typeface="Cambria Math"/>
                      </a:rPr>
                      <m:t>≼</m:t>
                    </m:r>
                    <m:r>
                      <a:rPr lang="en-US" b="0" i="1" dirty="0" smtClean="0">
                        <a:latin typeface="Cambria Math"/>
                      </a:rPr>
                      <m:t> </m:t>
                    </m:r>
                  </m:oMath>
                </a14:m>
                <a:r>
                  <a:rPr lang="en-US" dirty="0" smtClean="0"/>
                  <a:t>assertions:</a:t>
                </a:r>
              </a:p>
              <a:p>
                <a:endParaRPr lang="en-US" dirty="0"/>
              </a:p>
              <a:p>
                <a:pPr lvl="1"/>
                <a14:m>
                  <m:oMath xmlns:m="http://schemas.openxmlformats.org/officeDocument/2006/math">
                    <m:r>
                      <a:rPr lang="en-US" b="0" i="1" smtClean="0">
                        <a:latin typeface="Cambria Math"/>
                      </a:rPr>
                      <m:t>¬</m:t>
                    </m:r>
                    <m:d>
                      <m:dPr>
                        <m:ctrlPr>
                          <a:rPr lang="en-US" b="0"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𝑦</m:t>
                        </m:r>
                      </m:e>
                    </m:d>
                  </m:oMath>
                </a14:m>
                <a:r>
                  <a:rPr lang="en-US" b="0" dirty="0" smtClean="0"/>
                  <a:t/>
                </a:r>
                <a:br>
                  <a:rPr lang="en-US" b="0" dirty="0" smtClean="0"/>
                </a:br>
                <a:r>
                  <a:rPr lang="en-US" dirty="0" smtClean="0"/>
                  <a:t>Check if there is a path from</a:t>
                </a:r>
                <a:br>
                  <a:rPr lang="en-US" dirty="0" smtClean="0"/>
                </a:br>
                <a14:m>
                  <m:oMath xmlns:m="http://schemas.openxmlformats.org/officeDocument/2006/math">
                    <m:r>
                      <a:rPr lang="en-US" b="0" i="1" smtClean="0">
                        <a:latin typeface="Cambria Math"/>
                      </a:rPr>
                      <m:t>𝑥</m:t>
                    </m:r>
                  </m:oMath>
                </a14:m>
                <a:r>
                  <a:rPr lang="en-US" dirty="0" smtClean="0"/>
                  <a:t> to </a:t>
                </a:r>
                <a14:m>
                  <m:oMath xmlns:m="http://schemas.openxmlformats.org/officeDocument/2006/math">
                    <m:r>
                      <a:rPr lang="en-US" b="0" i="1" smtClean="0">
                        <a:latin typeface="Cambria Math"/>
                      </a:rPr>
                      <m:t>𝑦</m:t>
                    </m:r>
                  </m:oMath>
                </a14:m>
                <a:r>
                  <a:rPr lang="en-US" dirty="0" smtClean="0"/>
                  <a:t> in the graph.</a:t>
                </a:r>
                <a:br>
                  <a:rPr lang="en-US" dirty="0" smtClean="0"/>
                </a:br>
                <a:r>
                  <a:rPr lang="en-US" dirty="0" smtClean="0"/>
                  <a:t/>
                </a:r>
                <a:br>
                  <a:rPr lang="en-US" dirty="0" smtClean="0"/>
                </a:br>
                <a:r>
                  <a:rPr lang="en-US" dirty="0" smtClean="0"/>
                  <a:t>Use breadth-first search</a:t>
                </a:r>
              </a:p>
              <a:p>
                <a:pPr lvl="1"/>
                <a:endParaRPr lang="en-US" dirty="0"/>
              </a:p>
              <a:p>
                <a:pPr marL="0" indent="0">
                  <a:buNone/>
                </a:pPr>
                <a:r>
                  <a:rPr lang="en-US" dirty="0" smtClean="0"/>
                  <a:t>Extracting Equalities from </a:t>
                </a:r>
                <a14:m>
                  <m:oMath xmlns:m="http://schemas.openxmlformats.org/officeDocument/2006/math">
                    <m:r>
                      <a:rPr lang="en-US" i="1" dirty="0">
                        <a:latin typeface="Cambria Math"/>
                      </a:rPr>
                      <m:t>≼ </m:t>
                    </m:r>
                  </m:oMath>
                </a14:m>
                <a:r>
                  <a:rPr lang="en-US" dirty="0"/>
                  <a:t>assertions:</a:t>
                </a:r>
              </a:p>
              <a:p>
                <a:endParaRPr lang="en-US" dirty="0" smtClean="0"/>
              </a:p>
              <a:p>
                <a:pPr lvl="1"/>
                <a:r>
                  <a:rPr lang="en-US" dirty="0" smtClean="0"/>
                  <a:t>Compute strongly </a:t>
                </a:r>
                <a:br>
                  <a:rPr lang="en-US" dirty="0" smtClean="0"/>
                </a:br>
                <a:r>
                  <a:rPr lang="en-US" dirty="0" smtClean="0"/>
                  <a:t>connected components</a:t>
                </a:r>
                <a:br>
                  <a:rPr lang="en-US" dirty="0" smtClean="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5022914"/>
              </a:xfrm>
              <a:blipFill rotWithShape="1">
                <a:blip r:embed="rId2"/>
                <a:stretch>
                  <a:fillRect l="-2618" t="-2913" b="-2670"/>
                </a:stretch>
              </a:blipFill>
            </p:spPr>
            <p:txBody>
              <a:bodyPr/>
              <a:lstStyle/>
              <a:p>
                <a:r>
                  <a:rPr lang="en-US">
                    <a:noFill/>
                  </a:rPr>
                  <a:t> </a:t>
                </a:r>
              </a:p>
            </p:txBody>
          </p:sp>
        </mc:Fallback>
      </mc:AlternateContent>
      <p:grpSp>
        <p:nvGrpSpPr>
          <p:cNvPr id="26" name="Group 25"/>
          <p:cNvGrpSpPr/>
          <p:nvPr/>
        </p:nvGrpSpPr>
        <p:grpSpPr>
          <a:xfrm>
            <a:off x="4867959" y="1945539"/>
            <a:ext cx="2538282" cy="1918543"/>
            <a:chOff x="5239554" y="3899478"/>
            <a:chExt cx="3140299" cy="2154014"/>
          </a:xfrm>
        </p:grpSpPr>
        <p:grpSp>
          <p:nvGrpSpPr>
            <p:cNvPr id="5" name="Group 4"/>
            <p:cNvGrpSpPr/>
            <p:nvPr/>
          </p:nvGrpSpPr>
          <p:grpSpPr>
            <a:xfrm>
              <a:off x="5239554" y="3899478"/>
              <a:ext cx="3140299" cy="2154014"/>
              <a:chOff x="862883" y="3848714"/>
              <a:chExt cx="3140299" cy="2154014"/>
            </a:xfrm>
          </p:grpSpPr>
          <p:cxnSp>
            <p:nvCxnSpPr>
              <p:cNvPr id="6" name="Straight Arrow Connector 5"/>
              <p:cNvCxnSpPr>
                <a:endCxn id="15"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15"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3"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12"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4"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Oval 11"/>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Oval 12"/>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6" name="Straight Arrow Connector 15"/>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7407" r="-39286"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7407" r="-40000"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7407" r="-40000"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7407" r="-40000"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7407" r="-39286" b="-42593"/>
                    </a:stretch>
                  </a:blipFill>
                </p:spPr>
                <p:txBody>
                  <a:bodyPr/>
                  <a:lstStyle/>
                  <a:p>
                    <a:r>
                      <a:rPr lang="en-US">
                        <a:noFill/>
                      </a:rPr>
                      <a:t> </a:t>
                    </a:r>
                  </a:p>
                </p:txBody>
              </p:sp>
            </mc:Fallback>
          </mc:AlternateContent>
        </p:grpSp>
        <p:cxnSp>
          <p:nvCxnSpPr>
            <p:cNvPr id="24" name="Straight Arrow Connector 23"/>
            <p:cNvCxnSpPr/>
            <p:nvPr/>
          </p:nvCxnSpPr>
          <p:spPr>
            <a:xfrm>
              <a:off x="6201178" y="4346826"/>
              <a:ext cx="1921097" cy="803362"/>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524521" y="4750793"/>
                  <a:ext cx="5918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rPr>
                          <m:t>¬</m:t>
                        </m:r>
                        <m:r>
                          <a:rPr lang="en-US" b="0" i="1" smtClean="0">
                            <a:solidFill>
                              <a:srgbClr val="FF0000"/>
                            </a:solidFill>
                            <a:latin typeface="Cambria Math"/>
                          </a:rPr>
                          <m:t>≼</m:t>
                        </m:r>
                      </m:oMath>
                    </m:oMathPara>
                  </a14:m>
                  <a:endParaRPr lang="en-US" dirty="0" err="1" smtClean="0">
                    <a:solidFill>
                      <a:srgbClr val="FF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524521" y="4750793"/>
                  <a:ext cx="591829" cy="369332"/>
                </a:xfrm>
                <a:prstGeom prst="rect">
                  <a:avLst/>
                </a:prstGeom>
                <a:blipFill rotWithShape="1">
                  <a:blip r:embed="rId8"/>
                  <a:stretch>
                    <a:fillRect t="-7547" r="-34615" b="-45283"/>
                  </a:stretch>
                </a:blipFill>
              </p:spPr>
              <p:txBody>
                <a:bodyPr/>
                <a:lstStyle/>
                <a:p>
                  <a:r>
                    <a:rPr lang="en-US">
                      <a:noFill/>
                    </a:rPr>
                    <a:t> </a:t>
                  </a:r>
                </a:p>
              </p:txBody>
            </p:sp>
          </mc:Fallback>
        </mc:AlternateContent>
      </p:grpSp>
      <p:grpSp>
        <p:nvGrpSpPr>
          <p:cNvPr id="68" name="Group 67"/>
          <p:cNvGrpSpPr/>
          <p:nvPr/>
        </p:nvGrpSpPr>
        <p:grpSpPr>
          <a:xfrm>
            <a:off x="5054152" y="4748190"/>
            <a:ext cx="2457719" cy="1789763"/>
            <a:chOff x="862883" y="3848714"/>
            <a:chExt cx="3140299" cy="2154014"/>
          </a:xfrm>
        </p:grpSpPr>
        <p:cxnSp>
          <p:nvCxnSpPr>
            <p:cNvPr id="48" name="Straight Arrow Connector 47"/>
            <p:cNvCxnSpPr>
              <a:endCxn id="57"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57"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5"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54"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56"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4" name="Oval 53"/>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5" name="Oval 54"/>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6" name="Oval 55"/>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7" name="Oval 56"/>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8" name="Straight Arrow Connector 57"/>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7"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9"/>
                  <a:stretch>
                    <a:fillRect t="-7843" r="-42593"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10"/>
                  <a:stretch>
                    <a:fillRect t="-8000" r="-44444" b="-5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11"/>
                  <a:stretch>
                    <a:fillRect t="-7843" r="-42593"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12"/>
                  <a:stretch>
                    <a:fillRect t="-7843" r="-44444"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13"/>
                  <a:stretch>
                    <a:fillRect t="-8000" r="-44444" b="-54000"/>
                  </a:stretch>
                </a:blipFill>
              </p:spPr>
              <p:txBody>
                <a:bodyPr/>
                <a:lstStyle/>
                <a:p>
                  <a:r>
                    <a:rPr lang="en-US">
                      <a:noFill/>
                    </a:rPr>
                    <a:t> </a:t>
                  </a:r>
                </a:p>
              </p:txBody>
            </p:sp>
          </mc:Fallback>
        </mc:AlternateContent>
        <p:cxnSp>
          <p:nvCxnSpPr>
            <p:cNvPr id="66" name="Straight Arrow Connector 65"/>
            <p:cNvCxnSpPr>
              <a:stCxn id="57" idx="2"/>
            </p:cNvCxnSpPr>
            <p:nvPr/>
          </p:nvCxnSpPr>
          <p:spPr>
            <a:xfrm flipH="1" flipV="1">
              <a:off x="1800438" y="4302827"/>
              <a:ext cx="1945166" cy="817298"/>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354317" y="4595096"/>
                  <a:ext cx="534990" cy="444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354317" y="4595096"/>
                  <a:ext cx="534990" cy="444498"/>
                </a:xfrm>
                <a:prstGeom prst="rect">
                  <a:avLst/>
                </a:prstGeom>
                <a:blipFill rotWithShape="1">
                  <a:blip r:embed="rId14"/>
                  <a:stretch>
                    <a:fillRect t="-6667" r="-20588" b="-2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89789233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4518160"/>
              </a:xfrm>
            </p:spPr>
            <p:txBody>
              <a:bodyPr/>
              <a:lstStyle/>
              <a:p>
                <a:pPr marL="0" indent="0">
                  <a:buNone/>
                </a:pPr>
                <a:r>
                  <a:rPr lang="en-US" dirty="0" smtClean="0"/>
                  <a:t>Putting it together with Z3 </a:t>
                </a:r>
                <a:br>
                  <a:rPr lang="en-US" dirty="0" smtClean="0"/>
                </a:br>
                <a:r>
                  <a:rPr lang="en-US" dirty="0" smtClean="0"/>
                  <a:t>     </a:t>
                </a:r>
                <a:r>
                  <a:rPr lang="en-US" sz="2400" dirty="0" smtClean="0"/>
                  <a:t>We will here use .NET/F# version of the theory interface.</a:t>
                </a:r>
              </a:p>
              <a:p>
                <a:pPr marL="0" indent="0">
                  <a:buNone/>
                </a:pPr>
                <a:r>
                  <a:rPr lang="en-US" dirty="0" smtClean="0"/>
                  <a:t/>
                </a:r>
                <a:br>
                  <a:rPr lang="en-US" dirty="0" smtClean="0"/>
                </a:br>
                <a:r>
                  <a:rPr lang="en-US" dirty="0"/>
                  <a:t>  </a:t>
                </a:r>
                <a:r>
                  <a:rPr lang="en-US" dirty="0" smtClean="0"/>
                  <a:t>  class Theory:</a:t>
                </a:r>
              </a:p>
              <a:p>
                <a:pPr lvl="1">
                  <a:buFont typeface="Arial" pitchFamily="34" charset="0"/>
                  <a:buChar char="•"/>
                </a:pPr>
                <a:r>
                  <a:rPr lang="en-US" dirty="0" smtClean="0"/>
                  <a:t>Methods for </a:t>
                </a:r>
                <a:r>
                  <a:rPr lang="en-US" b="1" dirty="0" smtClean="0"/>
                  <a:t>querying </a:t>
                </a:r>
                <a:r>
                  <a:rPr lang="en-US" dirty="0" smtClean="0"/>
                  <a:t>the current search state</a:t>
                </a:r>
              </a:p>
              <a:p>
                <a:pPr lvl="1">
                  <a:buFont typeface="Arial" pitchFamily="34" charset="0"/>
                  <a:buChar char="•"/>
                </a:pPr>
                <a:r>
                  <a:rPr lang="en-US" dirty="0" smtClean="0"/>
                  <a:t>Methods for </a:t>
                </a:r>
                <a:r>
                  <a:rPr lang="en-US" b="1" dirty="0" smtClean="0"/>
                  <a:t>adding</a:t>
                </a:r>
                <a:r>
                  <a:rPr lang="en-US" dirty="0" smtClean="0"/>
                  <a:t> </a:t>
                </a:r>
                <a:r>
                  <a:rPr lang="en-US" b="1" dirty="0" smtClean="0"/>
                  <a:t>new facts </a:t>
                </a:r>
                <a:r>
                  <a:rPr lang="en-US" dirty="0" smtClean="0"/>
                  <a:t>(on demand)</a:t>
                </a:r>
                <a:endParaRPr lang="en-US" dirty="0"/>
              </a:p>
              <a:p>
                <a:pPr lvl="1">
                  <a:buFont typeface="Arial" pitchFamily="34" charset="0"/>
                  <a:buChar char="•"/>
                </a:pPr>
                <a:r>
                  <a:rPr lang="en-US" dirty="0" smtClean="0"/>
                  <a:t>Settable </a:t>
                </a:r>
                <a:r>
                  <a:rPr lang="en-US" b="1" dirty="0" smtClean="0"/>
                  <a:t>callbacks</a:t>
                </a:r>
                <a:r>
                  <a:rPr lang="en-US" dirty="0" smtClean="0"/>
                  <a:t> from the core search engine to the theory</a:t>
                </a:r>
                <a:br>
                  <a:rPr lang="en-US" dirty="0" smtClean="0"/>
                </a:br>
                <a:r>
                  <a:rPr lang="en-US" dirty="0" smtClean="0"/>
                  <a:t>	   </a:t>
                </a:r>
                <a:br>
                  <a:rPr lang="en-US" dirty="0" smtClean="0"/>
                </a:br>
                <a:r>
                  <a:rPr lang="en-US" dirty="0" err="1" smtClean="0"/>
                  <a:t>NewAssignment</a:t>
                </a:r>
                <a:r>
                  <a:rPr lang="en-US" dirty="0" smtClean="0"/>
                  <a:t> : Term -&gt; </a:t>
                </a:r>
                <a:r>
                  <a:rPr lang="en-US" dirty="0" err="1" smtClean="0"/>
                  <a:t>bool</a:t>
                </a:r>
                <a:r>
                  <a:rPr lang="en-US" dirty="0" smtClean="0"/>
                  <a:t> -&gt; unit</a:t>
                </a:r>
                <a:r>
                  <a:rPr lang="en-US" dirty="0"/>
                  <a:t/>
                </a:r>
                <a:br>
                  <a:rPr lang="en-US" dirty="0"/>
                </a:br>
                <a:r>
                  <a:rPr lang="en-US" dirty="0" smtClean="0"/>
                  <a:t/>
                </a:r>
                <a:br>
                  <a:rPr lang="en-US" dirty="0" smtClean="0"/>
                </a:br>
                <a:r>
                  <a:rPr lang="en-US" dirty="0" err="1" smtClean="0"/>
                  <a:t>NewAssignment</a:t>
                </a:r>
                <a:r>
                  <a:rPr lang="en-US" dirty="0" smtClean="0"/>
                  <a:t> </a:t>
                </a:r>
                <a14:m>
                  <m:oMath xmlns:m="http://schemas.openxmlformats.org/officeDocument/2006/math">
                    <m:r>
                      <a:rPr lang="en-US" b="0" i="1" smtClean="0">
                        <a:latin typeface="Cambria Math"/>
                      </a:rPr>
                      <m:t>𝑎</m:t>
                    </m:r>
                    <m:r>
                      <a:rPr lang="en-US" b="0" i="1" smtClean="0">
                        <a:latin typeface="Cambria Math"/>
                      </a:rPr>
                      <m:t>≼</m:t>
                    </m:r>
                    <m:r>
                      <a:rPr lang="en-US" b="0" i="1" smtClean="0">
                        <a:latin typeface="Cambria Math"/>
                      </a:rPr>
                      <m:t>𝑏</m:t>
                    </m:r>
                  </m:oMath>
                </a14:m>
                <a:r>
                  <a:rPr lang="en-US" dirty="0" smtClean="0">
                    <a:sym typeface="Symbol"/>
                  </a:rPr>
                  <a:t> </a:t>
                </a:r>
                <a:r>
                  <a:rPr lang="en-US" i="1" dirty="0" smtClean="0">
                    <a:sym typeface="Symbol"/>
                  </a:rPr>
                  <a:t>true	             - atom </a:t>
                </a:r>
                <a14:m>
                  <m:oMath xmlns:m="http://schemas.openxmlformats.org/officeDocument/2006/math">
                    <m:r>
                      <a:rPr lang="en-US" i="1">
                        <a:latin typeface="Cambria Math"/>
                      </a:rPr>
                      <m:t>𝑎</m:t>
                    </m:r>
                    <m:r>
                      <a:rPr lang="en-US" i="1">
                        <a:latin typeface="Cambria Math"/>
                      </a:rPr>
                      <m:t>≼</m:t>
                    </m:r>
                    <m:r>
                      <a:rPr lang="en-US" i="1">
                        <a:latin typeface="Cambria Math"/>
                      </a:rPr>
                      <m:t>𝑏</m:t>
                    </m:r>
                  </m:oMath>
                </a14:m>
                <a:r>
                  <a:rPr lang="en-US" dirty="0">
                    <a:sym typeface="Symbol"/>
                  </a:rPr>
                  <a:t> </a:t>
                </a:r>
                <a:r>
                  <a:rPr lang="en-US" dirty="0" smtClean="0">
                    <a:sym typeface="Symbol"/>
                  </a:rPr>
                  <a:t>was</a:t>
                </a:r>
                <a:br>
                  <a:rPr lang="en-US" dirty="0" smtClean="0">
                    <a:sym typeface="Symbol"/>
                  </a:rPr>
                </a:br>
                <a:r>
                  <a:rPr lang="en-US" dirty="0" smtClean="0">
                    <a:sym typeface="Symbol"/>
                  </a:rPr>
                  <a:t>						  assigned to </a:t>
                </a:r>
                <a:r>
                  <a:rPr lang="en-US" i="1" dirty="0" smtClean="0">
                    <a:sym typeface="Symbol"/>
                  </a:rPr>
                  <a:t>true</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4518160"/>
              </a:xfrm>
              <a:blipFill rotWithShape="1">
                <a:blip r:embed="rId2"/>
                <a:stretch>
                  <a:fillRect l="-2618" t="-3239" r="-3636" b="-310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325383066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1938992"/>
              </a:xfrm>
            </p:spPr>
            <p:txBody>
              <a:bodyPr/>
              <a:lstStyle/>
              <a:p>
                <a:pPr marL="0" indent="0">
                  <a:buNone/>
                </a:pPr>
                <a:r>
                  <a:rPr lang="en-US" dirty="0" smtClean="0"/>
                  <a:t>Putting it together with Z3: </a:t>
                </a:r>
                <a:r>
                  <a:rPr lang="en-US" b="1" dirty="0" smtClean="0"/>
                  <a:t>Truth assignments </a:t>
                </a:r>
                <a:r>
                  <a:rPr lang="en-US" dirty="0" smtClean="0"/>
                  <a:t/>
                </a:r>
                <a:br>
                  <a:rPr lang="en-US" dirty="0" smtClean="0"/>
                </a:br>
                <a:r>
                  <a:rPr lang="en-US" dirty="0"/>
                  <a:t/>
                </a:r>
                <a:br>
                  <a:rPr lang="en-US" dirty="0"/>
                </a:br>
                <a:r>
                  <a:rPr lang="en-US" dirty="0" smtClean="0"/>
                  <a:t/>
                </a:r>
                <a:br>
                  <a:rPr lang="en-US" dirty="0" smtClean="0"/>
                </a:br>
                <a:r>
                  <a:rPr lang="en-US" dirty="0" err="1" smtClean="0"/>
                  <a:t>NewAssignment</a:t>
                </a:r>
                <a:r>
                  <a:rPr lang="en-US" dirty="0" smtClean="0"/>
                  <a:t> </a:t>
                </a:r>
                <a14:m>
                  <m:oMath xmlns:m="http://schemas.openxmlformats.org/officeDocument/2006/math">
                    <m:r>
                      <a:rPr lang="en-US" b="0" i="1" smtClean="0">
                        <a:latin typeface="Cambria Math"/>
                      </a:rPr>
                      <m:t>𝑎</m:t>
                    </m:r>
                    <m:r>
                      <a:rPr lang="en-US" b="0" i="1" smtClean="0">
                        <a:latin typeface="Cambria Math"/>
                      </a:rPr>
                      <m:t>≼</m:t>
                    </m:r>
                    <m:r>
                      <a:rPr lang="en-US" b="0" i="1" smtClean="0">
                        <a:latin typeface="Cambria Math"/>
                      </a:rPr>
                      <m:t>𝑏</m:t>
                    </m:r>
                  </m:oMath>
                </a14:m>
                <a:r>
                  <a:rPr lang="en-US" dirty="0" smtClean="0">
                    <a:sym typeface="Symbol"/>
                  </a:rPr>
                  <a:t> </a:t>
                </a:r>
                <a:r>
                  <a:rPr lang="en-US" i="1" dirty="0" smtClean="0">
                    <a:sym typeface="Symbol"/>
                  </a:rPr>
                  <a:t>true	             - atom </a:t>
                </a:r>
                <a14:m>
                  <m:oMath xmlns:m="http://schemas.openxmlformats.org/officeDocument/2006/math">
                    <m:r>
                      <a:rPr lang="en-US" i="1">
                        <a:latin typeface="Cambria Math"/>
                      </a:rPr>
                      <m:t>𝑎</m:t>
                    </m:r>
                    <m:r>
                      <a:rPr lang="en-US" i="1">
                        <a:latin typeface="Cambria Math"/>
                      </a:rPr>
                      <m:t>≼</m:t>
                    </m:r>
                    <m:r>
                      <a:rPr lang="en-US" i="1">
                        <a:latin typeface="Cambria Math"/>
                      </a:rPr>
                      <m:t>𝑏</m:t>
                    </m:r>
                  </m:oMath>
                </a14:m>
                <a:r>
                  <a:rPr lang="en-US" dirty="0">
                    <a:sym typeface="Symbol"/>
                  </a:rPr>
                  <a:t> </a:t>
                </a:r>
                <a:r>
                  <a:rPr lang="en-US" dirty="0" smtClean="0">
                    <a:sym typeface="Symbol"/>
                  </a:rPr>
                  <a:t>was</a:t>
                </a:r>
                <a:br>
                  <a:rPr lang="en-US" dirty="0" smtClean="0">
                    <a:sym typeface="Symbol"/>
                  </a:rPr>
                </a:br>
                <a:r>
                  <a:rPr lang="en-US" dirty="0" smtClean="0">
                    <a:sym typeface="Symbol"/>
                  </a:rPr>
                  <a:t>						  assigned to </a:t>
                </a:r>
                <a:r>
                  <a:rPr lang="en-US" i="1" dirty="0" smtClean="0">
                    <a:sym typeface="Symbol"/>
                  </a:rPr>
                  <a:t>true</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1938992"/>
              </a:xfrm>
              <a:blipFill rotWithShape="1">
                <a:blip r:embed="rId2"/>
                <a:stretch>
                  <a:fillRect l="-2618" t="-7547" r="-4582" b="-10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3640" y="3670479"/>
                <a:ext cx="3627981" cy="2031325"/>
              </a:xfrm>
              <a:prstGeom prst="rect">
                <a:avLst/>
              </a:prstGeom>
              <a:noFill/>
            </p:spPr>
            <p:txBody>
              <a:bodyPr wrap="none" rtlCol="0">
                <a:spAutoFit/>
              </a:bodyPr>
              <a:lstStyle/>
              <a:p>
                <a:r>
                  <a:rPr lang="en-US" dirty="0" smtClean="0">
                    <a:solidFill>
                      <a:schemeClr val="bg1"/>
                    </a:solidFill>
                  </a:rPr>
                  <a:t> </a:t>
                </a:r>
                <a:r>
                  <a:rPr lang="en-US" b="1" dirty="0">
                    <a:solidFill>
                      <a:schemeClr val="bg1"/>
                    </a:solidFill>
                  </a:rPr>
                  <a:t>let</a:t>
                </a:r>
                <a:r>
                  <a:rPr lang="en-US" dirty="0">
                    <a:solidFill>
                      <a:schemeClr val="bg1"/>
                    </a:solidFill>
                  </a:rPr>
                  <a:t> </a:t>
                </a:r>
                <a:r>
                  <a:rPr lang="en-US" dirty="0" err="1">
                    <a:solidFill>
                      <a:schemeClr val="bg1"/>
                    </a:solidFill>
                  </a:rPr>
                  <a:t>NewAssignment</a:t>
                </a:r>
                <a:r>
                  <a:rPr lang="en-US" dirty="0">
                    <a:solidFill>
                      <a:schemeClr val="bg1"/>
                    </a:solidFill>
                  </a:rPr>
                  <a:t> </a:t>
                </a:r>
                <a:r>
                  <a:rPr lang="en-US" dirty="0" smtClean="0">
                    <a:solidFill>
                      <a:schemeClr val="bg1"/>
                    </a:solidFill>
                  </a:rPr>
                  <a:t>(</a:t>
                </a:r>
                <a:r>
                  <a:rPr lang="en-US" dirty="0" err="1" smtClean="0">
                    <a:solidFill>
                      <a:schemeClr val="bg1"/>
                    </a:solidFill>
                  </a:rPr>
                  <a:t>t:Term</a:t>
                </a:r>
                <a:r>
                  <a:rPr lang="en-US" dirty="0">
                    <a:solidFill>
                      <a:schemeClr val="bg1"/>
                    </a:solidFill>
                  </a:rPr>
                  <a:t>) </a:t>
                </a:r>
                <a:r>
                  <a:rPr lang="en-US" dirty="0" smtClean="0">
                    <a:solidFill>
                      <a:schemeClr val="bg1"/>
                    </a:solidFill>
                  </a:rPr>
                  <a:t>b </a:t>
                </a:r>
                <a:r>
                  <a:rPr lang="en-US" dirty="0">
                    <a:solidFill>
                      <a:schemeClr val="bg1"/>
                    </a:solidFill>
                  </a:rPr>
                  <a:t>= </a:t>
                </a:r>
              </a:p>
              <a:p>
                <a:r>
                  <a:rPr lang="en-US" dirty="0" smtClean="0">
                    <a:solidFill>
                      <a:schemeClr val="bg1"/>
                    </a:solidFill>
                  </a:rPr>
                  <a:t>      </a:t>
                </a:r>
                <a:r>
                  <a:rPr lang="en-US" b="1" dirty="0" smtClean="0">
                    <a:solidFill>
                      <a:schemeClr val="bg1"/>
                    </a:solidFill>
                  </a:rPr>
                  <a:t>let</a:t>
                </a:r>
                <a:r>
                  <a:rPr lang="en-US" dirty="0" smtClean="0">
                    <a:solidFill>
                      <a:schemeClr val="bg1"/>
                    </a:solidFill>
                  </a:rPr>
                  <a:t> </a:t>
                </a:r>
                <a:r>
                  <a:rPr lang="en-US" dirty="0" err="1">
                    <a:solidFill>
                      <a:schemeClr val="bg1"/>
                    </a:solidFill>
                  </a:rPr>
                  <a:t>args</a:t>
                </a:r>
                <a:r>
                  <a:rPr lang="en-US" dirty="0">
                    <a:solidFill>
                      <a:schemeClr val="bg1"/>
                    </a:solidFill>
                  </a:rPr>
                  <a:t> = </a:t>
                </a:r>
                <a:r>
                  <a:rPr lang="en-US" dirty="0" err="1" smtClean="0">
                    <a:solidFill>
                      <a:schemeClr val="bg1"/>
                    </a:solidFill>
                  </a:rPr>
                  <a:t>t.GetAppArgs</a:t>
                </a:r>
                <a:r>
                  <a:rPr lang="en-US" dirty="0">
                    <a:solidFill>
                      <a:schemeClr val="bg1"/>
                    </a:solidFill>
                  </a:rPr>
                  <a:t>()</a:t>
                </a:r>
              </a:p>
              <a:p>
                <a:r>
                  <a:rPr lang="en-US" dirty="0">
                    <a:solidFill>
                      <a:schemeClr val="bg1"/>
                    </a:solidFill>
                  </a:rPr>
                  <a:t>      </a:t>
                </a:r>
                <a:r>
                  <a:rPr lang="en-US" b="1" dirty="0" smtClean="0">
                    <a:solidFill>
                      <a:schemeClr val="bg1"/>
                    </a:solidFill>
                  </a:rPr>
                  <a:t>let</a:t>
                </a:r>
                <a:r>
                  <a:rPr lang="en-US" dirty="0" smtClean="0">
                    <a:solidFill>
                      <a:schemeClr val="bg1"/>
                    </a:solidFill>
                  </a:rPr>
                  <a:t> x, y </a:t>
                </a:r>
                <a:r>
                  <a:rPr lang="en-US" dirty="0">
                    <a:solidFill>
                      <a:schemeClr val="bg1"/>
                    </a:solidFill>
                  </a:rPr>
                  <a:t>= </a:t>
                </a:r>
                <a:r>
                  <a:rPr lang="en-US" dirty="0" err="1">
                    <a:solidFill>
                      <a:schemeClr val="bg1"/>
                    </a:solidFill>
                  </a:rPr>
                  <a:t>args</a:t>
                </a:r>
                <a:r>
                  <a:rPr lang="en-US" dirty="0">
                    <a:solidFill>
                      <a:schemeClr val="bg1"/>
                    </a:solidFill>
                  </a:rPr>
                  <a:t>.[0], </a:t>
                </a:r>
                <a:r>
                  <a:rPr lang="en-US" dirty="0" err="1">
                    <a:solidFill>
                      <a:schemeClr val="bg1"/>
                    </a:solidFill>
                  </a:rPr>
                  <a:t>args</a:t>
                </a:r>
                <a:r>
                  <a:rPr lang="en-US" dirty="0">
                    <a:solidFill>
                      <a:schemeClr val="bg1"/>
                    </a:solidFill>
                  </a:rPr>
                  <a:t>.[1]</a:t>
                </a:r>
              </a:p>
              <a:p>
                <a:r>
                  <a:rPr lang="en-US" dirty="0">
                    <a:solidFill>
                      <a:schemeClr val="bg1"/>
                    </a:solidFill>
                  </a:rPr>
                  <a:t> </a:t>
                </a:r>
                <a:r>
                  <a:rPr lang="en-US" dirty="0" smtClean="0">
                    <a:solidFill>
                      <a:schemeClr val="bg1"/>
                    </a:solidFill>
                  </a:rPr>
                  <a:t>     </a:t>
                </a:r>
                <a:r>
                  <a:rPr lang="en-US" b="1" dirty="0" smtClean="0">
                    <a:solidFill>
                      <a:schemeClr val="bg1"/>
                    </a:solidFill>
                  </a:rPr>
                  <a:t>if</a:t>
                </a:r>
                <a:r>
                  <a:rPr lang="en-US" dirty="0" smtClean="0">
                    <a:solidFill>
                      <a:schemeClr val="bg1"/>
                    </a:solidFill>
                  </a:rPr>
                  <a:t> b </a:t>
                </a:r>
                <a:r>
                  <a:rPr lang="en-US" b="1" dirty="0">
                    <a:solidFill>
                      <a:schemeClr val="bg1"/>
                    </a:solidFill>
                  </a:rPr>
                  <a:t>then</a:t>
                </a:r>
              </a:p>
              <a:p>
                <a:r>
                  <a:rPr lang="en-US" dirty="0">
                    <a:solidFill>
                      <a:schemeClr val="bg1"/>
                    </a:solidFill>
                  </a:rPr>
                  <a:t>           </a:t>
                </a:r>
                <a:r>
                  <a:rPr lang="en-US" dirty="0" err="1" smtClean="0">
                    <a:solidFill>
                      <a:schemeClr val="bg1"/>
                    </a:solidFill>
                  </a:rPr>
                  <a:t>add_edge</a:t>
                </a:r>
                <a:r>
                  <a:rPr lang="en-US" dirty="0" smtClean="0">
                    <a:solidFill>
                      <a:schemeClr val="bg1"/>
                    </a:solidFill>
                  </a:rPr>
                  <a:t> </a:t>
                </a:r>
                <a:r>
                  <a:rPr lang="en-US" dirty="0">
                    <a:solidFill>
                      <a:schemeClr val="bg1"/>
                    </a:solidFill>
                  </a:rPr>
                  <a:t>x</a:t>
                </a:r>
                <a:r>
                  <a:rPr lang="en-US" dirty="0" smtClean="0">
                    <a:solidFill>
                      <a:schemeClr val="bg1"/>
                    </a:solidFill>
                  </a:rPr>
                  <a:t> </a:t>
                </a:r>
                <a14:m>
                  <m:oMath xmlns:m="http://schemas.openxmlformats.org/officeDocument/2006/math">
                    <m:r>
                      <a:rPr lang="en-US" i="1">
                        <a:solidFill>
                          <a:schemeClr val="bg1"/>
                        </a:solidFill>
                        <a:latin typeface="Cambria Math"/>
                      </a:rPr>
                      <m:t>≼</m:t>
                    </m:r>
                  </m:oMath>
                </a14:m>
                <a:r>
                  <a:rPr lang="en-US" dirty="0" smtClean="0">
                    <a:solidFill>
                      <a:schemeClr val="bg1"/>
                    </a:solidFill>
                  </a:rPr>
                  <a:t> </a:t>
                </a:r>
                <a:r>
                  <a:rPr lang="en-US" dirty="0">
                    <a:solidFill>
                      <a:schemeClr val="bg1"/>
                    </a:solidFill>
                  </a:rPr>
                  <a:t>y</a:t>
                </a:r>
              </a:p>
              <a:p>
                <a:r>
                  <a:rPr lang="en-US" dirty="0">
                    <a:solidFill>
                      <a:schemeClr val="bg1"/>
                    </a:solidFill>
                  </a:rPr>
                  <a:t>      </a:t>
                </a:r>
                <a:r>
                  <a:rPr lang="en-US" b="1" dirty="0" smtClean="0">
                    <a:solidFill>
                      <a:schemeClr val="bg1"/>
                    </a:solidFill>
                  </a:rPr>
                  <a:t>else</a:t>
                </a:r>
                <a:endParaRPr lang="en-US" b="1" dirty="0">
                  <a:solidFill>
                    <a:schemeClr val="bg1"/>
                  </a:solidFill>
                </a:endParaRPr>
              </a:p>
              <a:p>
                <a:r>
                  <a:rPr lang="en-US" dirty="0">
                    <a:solidFill>
                      <a:schemeClr val="bg1"/>
                    </a:solidFill>
                  </a:rPr>
                  <a:t>           </a:t>
                </a:r>
                <a:r>
                  <a:rPr lang="en-US" dirty="0" err="1" smtClean="0">
                    <a:solidFill>
                      <a:schemeClr val="bg1"/>
                    </a:solidFill>
                  </a:rPr>
                  <a:t>add_nonedge</a:t>
                </a:r>
                <a:r>
                  <a:rPr lang="en-US" dirty="0" smtClean="0">
                    <a:solidFill>
                      <a:schemeClr val="bg1"/>
                    </a:solidFill>
                  </a:rPr>
                  <a:t> </a:t>
                </a:r>
                <a:r>
                  <a:rPr lang="en-US" dirty="0">
                    <a:solidFill>
                      <a:schemeClr val="bg1"/>
                    </a:solidFill>
                  </a:rPr>
                  <a:t>x</a:t>
                </a:r>
                <a:r>
                  <a:rPr lang="en-US" dirty="0" smtClean="0">
                    <a:solidFill>
                      <a:schemeClr val="bg1"/>
                    </a:solidFill>
                  </a:rPr>
                  <a:t> </a:t>
                </a:r>
                <a14:m>
                  <m:oMath xmlns:m="http://schemas.openxmlformats.org/officeDocument/2006/math">
                    <m:r>
                      <a:rPr lang="en-US" i="1">
                        <a:solidFill>
                          <a:schemeClr val="bg1"/>
                        </a:solidFill>
                        <a:latin typeface="Cambria Math"/>
                      </a:rPr>
                      <m:t>≼</m:t>
                    </m:r>
                  </m:oMath>
                </a14:m>
                <a:r>
                  <a:rPr lang="en-US" dirty="0" smtClean="0">
                    <a:solidFill>
                      <a:schemeClr val="bg1"/>
                    </a:solidFill>
                  </a:rPr>
                  <a:t> y</a:t>
                </a:r>
              </a:p>
            </p:txBody>
          </p:sp>
        </mc:Choice>
        <mc:Fallback xmlns="">
          <p:sp>
            <p:nvSpPr>
              <p:cNvPr id="5" name="TextBox 4"/>
              <p:cNvSpPr txBox="1">
                <a:spLocks noRot="1" noChangeAspect="1" noMove="1" noResize="1" noEditPoints="1" noAdjustHandles="1" noChangeArrowheads="1" noChangeShapeType="1" noTextEdit="1"/>
              </p:cNvSpPr>
              <p:nvPr/>
            </p:nvSpPr>
            <p:spPr>
              <a:xfrm>
                <a:off x="463640" y="3670479"/>
                <a:ext cx="3627981" cy="2031325"/>
              </a:xfrm>
              <a:prstGeom prst="rect">
                <a:avLst/>
              </a:prstGeom>
              <a:blipFill rotWithShape="1">
                <a:blip r:embed="rId3"/>
                <a:stretch>
                  <a:fillRect l="-1345" t="-1502" r="-672" b="-4204"/>
                </a:stretch>
              </a:blipFill>
            </p:spPr>
            <p:txBody>
              <a:bodyPr/>
              <a:lstStyle/>
              <a:p>
                <a:r>
                  <a:rPr lang="en-US">
                    <a:noFill/>
                  </a:rPr>
                  <a:t> </a:t>
                </a:r>
              </a:p>
            </p:txBody>
          </p:sp>
        </mc:Fallback>
      </mc:AlternateContent>
      <p:sp>
        <p:nvSpPr>
          <p:cNvPr id="6" name="TextBox 5"/>
          <p:cNvSpPr txBox="1"/>
          <p:nvPr/>
        </p:nvSpPr>
        <p:spPr>
          <a:xfrm>
            <a:off x="4494717" y="3683358"/>
            <a:ext cx="4692310" cy="1754326"/>
          </a:xfrm>
          <a:prstGeom prst="rect">
            <a:avLst/>
          </a:prstGeom>
          <a:noFill/>
        </p:spPr>
        <p:txBody>
          <a:bodyPr wrap="none" rtlCol="0">
            <a:spAutoFit/>
          </a:bodyPr>
          <a:lstStyle/>
          <a:p>
            <a:r>
              <a:rPr lang="en-US" b="1" dirty="0" smtClean="0">
                <a:solidFill>
                  <a:schemeClr val="bg1"/>
                </a:solidFill>
              </a:rPr>
              <a:t>    let</a:t>
            </a:r>
            <a:r>
              <a:rPr lang="en-US" dirty="0" smtClean="0">
                <a:solidFill>
                  <a:schemeClr val="bg1"/>
                </a:solidFill>
              </a:rPr>
              <a:t> </a:t>
            </a:r>
            <a:r>
              <a:rPr lang="en-US" dirty="0" err="1">
                <a:solidFill>
                  <a:schemeClr val="bg1"/>
                </a:solidFill>
              </a:rPr>
              <a:t>th</a:t>
            </a:r>
            <a:r>
              <a:rPr lang="en-US" dirty="0">
                <a:solidFill>
                  <a:schemeClr val="bg1"/>
                </a:solidFill>
              </a:rPr>
              <a:t> = </a:t>
            </a:r>
            <a:r>
              <a:rPr lang="en-US" dirty="0" smtClean="0">
                <a:solidFill>
                  <a:schemeClr val="bg1"/>
                </a:solidFill>
              </a:rPr>
              <a:t>z3.MkTheory</a:t>
            </a:r>
            <a:r>
              <a:rPr lang="en-US" dirty="0">
                <a:solidFill>
                  <a:schemeClr val="bg1"/>
                </a:solidFill>
              </a:rPr>
              <a:t>("</a:t>
            </a:r>
            <a:r>
              <a:rPr lang="en-US" dirty="0" err="1">
                <a:solidFill>
                  <a:schemeClr val="bg1"/>
                </a:solidFill>
              </a:rPr>
              <a:t>po</a:t>
            </a:r>
            <a:r>
              <a:rPr lang="en-US" dirty="0" smtClean="0">
                <a:solidFill>
                  <a:schemeClr val="bg1"/>
                </a:solidFill>
              </a:rPr>
              <a:t>")</a:t>
            </a:r>
          </a:p>
          <a:p>
            <a:endParaRPr lang="en-US" dirty="0">
              <a:solidFill>
                <a:schemeClr val="bg1"/>
              </a:solidFill>
            </a:endParaRPr>
          </a:p>
          <a:p>
            <a:r>
              <a:rPr lang="en-US" dirty="0" smtClean="0">
                <a:solidFill>
                  <a:schemeClr val="bg1"/>
                </a:solidFill>
              </a:rPr>
              <a:t>    …</a:t>
            </a:r>
          </a:p>
          <a:p>
            <a:r>
              <a:rPr lang="en-US" dirty="0">
                <a:solidFill>
                  <a:schemeClr val="bg1"/>
                </a:solidFill>
              </a:rPr>
              <a:t> </a:t>
            </a:r>
            <a:r>
              <a:rPr lang="en-US" dirty="0" smtClean="0">
                <a:solidFill>
                  <a:schemeClr val="bg1"/>
                </a:solidFill>
              </a:rPr>
              <a:t> </a:t>
            </a:r>
          </a:p>
          <a:p>
            <a:r>
              <a:rPr lang="en-US" dirty="0">
                <a:solidFill>
                  <a:schemeClr val="bg1"/>
                </a:solidFill>
              </a:rPr>
              <a:t> </a:t>
            </a:r>
            <a:r>
              <a:rPr lang="en-US" dirty="0" smtClean="0">
                <a:solidFill>
                  <a:schemeClr val="bg1"/>
                </a:solidFill>
              </a:rPr>
              <a:t>   </a:t>
            </a:r>
            <a:r>
              <a:rPr lang="en-US" b="1" dirty="0" smtClean="0">
                <a:solidFill>
                  <a:schemeClr val="bg1"/>
                </a:solidFill>
              </a:rPr>
              <a:t>let</a:t>
            </a:r>
            <a:r>
              <a:rPr lang="en-US" dirty="0" smtClean="0">
                <a:solidFill>
                  <a:schemeClr val="bg1"/>
                </a:solidFill>
              </a:rPr>
              <a:t> initialize() = </a:t>
            </a:r>
          </a:p>
          <a:p>
            <a:r>
              <a:rPr lang="en-US" dirty="0">
                <a:solidFill>
                  <a:schemeClr val="bg1"/>
                </a:solidFill>
              </a:rPr>
              <a:t>         </a:t>
            </a:r>
            <a:r>
              <a:rPr lang="en-US" dirty="0" err="1">
                <a:solidFill>
                  <a:schemeClr val="bg1"/>
                </a:solidFill>
              </a:rPr>
              <a:t>th.NewAssignment</a:t>
            </a:r>
            <a:r>
              <a:rPr lang="en-US" dirty="0">
                <a:solidFill>
                  <a:schemeClr val="bg1"/>
                </a:solidFill>
              </a:rPr>
              <a:t> &lt;- </a:t>
            </a:r>
            <a:r>
              <a:rPr lang="en-US" dirty="0" err="1" smtClean="0">
                <a:solidFill>
                  <a:schemeClr val="bg1"/>
                </a:solidFill>
              </a:rPr>
              <a:t>NewAssignment</a:t>
            </a:r>
            <a:endParaRPr lang="en-US" dirty="0" smtClean="0">
              <a:solidFill>
                <a:schemeClr val="bg1"/>
              </a:solidFill>
            </a:endParaRPr>
          </a:p>
        </p:txBody>
      </p:sp>
    </p:spTree>
    <p:extLst>
      <p:ext uri="{BB962C8B-B14F-4D97-AF65-F5344CB8AC3E}">
        <p14:creationId xmlns:p14="http://schemas.microsoft.com/office/powerpoint/2010/main" val="155003036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p:sp>
        <p:nvSpPr>
          <p:cNvPr id="3" name="Content Placeholder 2"/>
          <p:cNvSpPr>
            <a:spLocks noGrp="1"/>
          </p:cNvSpPr>
          <p:nvPr>
            <p:ph idx="1"/>
          </p:nvPr>
        </p:nvSpPr>
        <p:spPr>
          <a:xfrm>
            <a:off x="381000" y="1412875"/>
            <a:ext cx="8382000" cy="2025170"/>
          </a:xfrm>
        </p:spPr>
        <p:txBody>
          <a:bodyPr/>
          <a:lstStyle/>
          <a:p>
            <a:pPr marL="0" indent="0">
              <a:buNone/>
            </a:pPr>
            <a:r>
              <a:rPr lang="en-US" dirty="0" smtClean="0"/>
              <a:t>Putting it together with Z3: </a:t>
            </a:r>
            <a:r>
              <a:rPr lang="en-US" b="1" dirty="0" smtClean="0"/>
              <a:t>Saturation</a:t>
            </a:r>
            <a:r>
              <a:rPr lang="en-US" dirty="0" smtClean="0"/>
              <a:t> </a:t>
            </a:r>
            <a:r>
              <a:rPr lang="en-US" dirty="0"/>
              <a:t/>
            </a:r>
            <a:br>
              <a:rPr lang="en-US" dirty="0"/>
            </a:br>
            <a:r>
              <a:rPr lang="en-US" dirty="0" smtClean="0"/>
              <a:t/>
            </a:r>
            <a:br>
              <a:rPr lang="en-US" dirty="0" smtClean="0"/>
            </a:br>
            <a:r>
              <a:rPr lang="en-US" dirty="0" smtClean="0"/>
              <a:t>Checking for consistency</a:t>
            </a:r>
            <a:r>
              <a:rPr lang="en-US" i="1" dirty="0" smtClean="0">
                <a:sym typeface="Symbol"/>
              </a:rPr>
              <a:t>	             </a:t>
            </a:r>
          </a:p>
          <a:p>
            <a:pPr marL="0" indent="0">
              <a:buNone/>
            </a:pPr>
            <a:r>
              <a:rPr lang="en-US" i="1" dirty="0">
                <a:sym typeface="Symbol"/>
              </a:rPr>
              <a:t>	</a:t>
            </a:r>
            <a:r>
              <a:rPr lang="en-US" i="1" dirty="0" err="1" smtClean="0">
                <a:sym typeface="Symbol"/>
              </a:rPr>
              <a:t>FinalCheck</a:t>
            </a:r>
            <a:r>
              <a:rPr lang="en-US" dirty="0" smtClean="0">
                <a:sym typeface="Symbol"/>
              </a:rPr>
              <a:t> – When core solver is saturated,</a:t>
            </a:r>
            <a:br>
              <a:rPr lang="en-US" dirty="0" smtClean="0">
                <a:sym typeface="Symbol"/>
              </a:rPr>
            </a:br>
            <a:r>
              <a:rPr lang="en-US" dirty="0" smtClean="0">
                <a:sym typeface="Symbol"/>
              </a:rPr>
              <a:t>			 ask if user-solver is saturated too.</a:t>
            </a:r>
            <a:r>
              <a:rPr lang="en-US" i="1" dirty="0" smtClean="0">
                <a:sym typeface="Symbol"/>
              </a:rPr>
              <a:t> </a:t>
            </a:r>
            <a:r>
              <a:rPr lang="en-US" dirty="0" smtClean="0"/>
              <a:t>	   </a:t>
            </a:r>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TextBox 4"/>
          <p:cNvSpPr txBox="1"/>
          <p:nvPr/>
        </p:nvSpPr>
        <p:spPr>
          <a:xfrm>
            <a:off x="463640" y="3670479"/>
            <a:ext cx="5198859" cy="3139321"/>
          </a:xfrm>
          <a:prstGeom prst="rect">
            <a:avLst/>
          </a:prstGeom>
          <a:noFill/>
        </p:spPr>
        <p:txBody>
          <a:bodyPr wrap="none" rtlCol="0">
            <a:spAutoFit/>
          </a:bodyPr>
          <a:lstStyle/>
          <a:p>
            <a:r>
              <a:rPr lang="en-US" dirty="0" smtClean="0">
                <a:solidFill>
                  <a:schemeClr val="bg1"/>
                </a:solidFill>
              </a:rPr>
              <a:t> </a:t>
            </a:r>
            <a:r>
              <a:rPr lang="en-US" b="1" dirty="0">
                <a:solidFill>
                  <a:schemeClr val="bg1"/>
                </a:solidFill>
              </a:rPr>
              <a:t>let</a:t>
            </a:r>
            <a:r>
              <a:rPr lang="en-US" dirty="0">
                <a:solidFill>
                  <a:schemeClr val="bg1"/>
                </a:solidFill>
              </a:rPr>
              <a:t> </a:t>
            </a:r>
            <a:r>
              <a:rPr lang="en-US" dirty="0" err="1" smtClean="0">
                <a:solidFill>
                  <a:schemeClr val="bg1"/>
                </a:solidFill>
              </a:rPr>
              <a:t>FinalCheck</a:t>
            </a:r>
            <a:r>
              <a:rPr lang="en-US" dirty="0" smtClean="0">
                <a:solidFill>
                  <a:schemeClr val="bg1"/>
                </a:solidFill>
              </a:rPr>
              <a:t> () </a:t>
            </a:r>
            <a:r>
              <a:rPr lang="en-US" dirty="0">
                <a:solidFill>
                  <a:schemeClr val="bg1"/>
                </a:solidFill>
              </a:rPr>
              <a:t>= </a:t>
            </a:r>
          </a:p>
          <a:p>
            <a:r>
              <a:rPr lang="en-US" dirty="0">
                <a:solidFill>
                  <a:schemeClr val="bg1"/>
                </a:solidFill>
              </a:rPr>
              <a:t>      </a:t>
            </a:r>
            <a:r>
              <a:rPr lang="en-US" dirty="0" err="1" smtClean="0">
                <a:solidFill>
                  <a:schemeClr val="bg1"/>
                </a:solidFill>
              </a:rPr>
              <a:t>check_notrels</a:t>
            </a:r>
            <a:r>
              <a:rPr lang="en-US" dirty="0" smtClean="0">
                <a:solidFill>
                  <a:schemeClr val="bg1"/>
                </a:solidFill>
              </a:rPr>
              <a:t>()</a:t>
            </a:r>
            <a:endParaRPr lang="en-US" dirty="0">
              <a:solidFill>
                <a:schemeClr val="bg1"/>
              </a:solidFill>
            </a:endParaRPr>
          </a:p>
          <a:p>
            <a:r>
              <a:rPr lang="en-US" dirty="0">
                <a:solidFill>
                  <a:schemeClr val="bg1"/>
                </a:solidFill>
              </a:rPr>
              <a:t>      </a:t>
            </a:r>
            <a:r>
              <a:rPr lang="en-US" dirty="0" err="1" smtClean="0">
                <a:solidFill>
                  <a:schemeClr val="bg1"/>
                </a:solidFill>
              </a:rPr>
              <a:t>add_implied_eqs</a:t>
            </a:r>
            <a:r>
              <a:rPr lang="en-US" dirty="0">
                <a:solidFill>
                  <a:schemeClr val="bg1"/>
                </a:solidFill>
              </a:rPr>
              <a:t>()</a:t>
            </a:r>
          </a:p>
          <a:p>
            <a:r>
              <a:rPr lang="en-US" dirty="0">
                <a:solidFill>
                  <a:schemeClr val="bg1"/>
                </a:solidFill>
              </a:rPr>
              <a:t>      </a:t>
            </a:r>
            <a:r>
              <a:rPr lang="en-US" dirty="0" smtClean="0">
                <a:solidFill>
                  <a:schemeClr val="bg1"/>
                </a:solidFill>
              </a:rPr>
              <a:t>true         // solver did not give up</a:t>
            </a:r>
          </a:p>
          <a:p>
            <a:endParaRPr lang="en-US" dirty="0">
              <a:solidFill>
                <a:schemeClr val="bg1"/>
              </a:solidFill>
            </a:endParaRPr>
          </a:p>
          <a:p>
            <a:r>
              <a:rPr lang="en-US" dirty="0">
                <a:solidFill>
                  <a:schemeClr val="bg1"/>
                </a:solidFill>
              </a:rPr>
              <a:t> </a:t>
            </a:r>
            <a:r>
              <a:rPr lang="en-US" b="1" dirty="0">
                <a:solidFill>
                  <a:schemeClr val="bg1"/>
                </a:solidFill>
              </a:rPr>
              <a:t>let</a:t>
            </a:r>
            <a:r>
              <a:rPr lang="en-US" dirty="0">
                <a:solidFill>
                  <a:schemeClr val="bg1"/>
                </a:solidFill>
              </a:rPr>
              <a:t> </a:t>
            </a:r>
            <a:r>
              <a:rPr lang="en-US" dirty="0" err="1">
                <a:solidFill>
                  <a:schemeClr val="bg1"/>
                </a:solidFill>
              </a:rPr>
              <a:t>add_implied_eqs</a:t>
            </a:r>
            <a:r>
              <a:rPr lang="en-US" dirty="0">
                <a:solidFill>
                  <a:schemeClr val="bg1"/>
                </a:solidFill>
              </a:rPr>
              <a:t>() = </a:t>
            </a:r>
          </a:p>
          <a:p>
            <a:r>
              <a:rPr lang="en-US" dirty="0">
                <a:solidFill>
                  <a:schemeClr val="bg1"/>
                </a:solidFill>
              </a:rPr>
              <a:t>        let </a:t>
            </a:r>
            <a:r>
              <a:rPr lang="en-US" dirty="0" err="1">
                <a:solidFill>
                  <a:schemeClr val="bg1"/>
                </a:solidFill>
              </a:rPr>
              <a:t>eqs</a:t>
            </a:r>
            <a:r>
              <a:rPr lang="en-US" dirty="0">
                <a:solidFill>
                  <a:schemeClr val="bg1"/>
                </a:solidFill>
              </a:rPr>
              <a:t> = ref []</a:t>
            </a:r>
          </a:p>
          <a:p>
            <a:r>
              <a:rPr lang="en-US" dirty="0">
                <a:solidFill>
                  <a:schemeClr val="bg1"/>
                </a:solidFill>
              </a:rPr>
              <a:t>        </a:t>
            </a:r>
            <a:r>
              <a:rPr lang="en-US" dirty="0" err="1" smtClean="0">
                <a:solidFill>
                  <a:schemeClr val="bg1"/>
                </a:solidFill>
              </a:rPr>
              <a:t>graph.Sccs</a:t>
            </a:r>
            <a:r>
              <a:rPr lang="en-US" dirty="0" smtClean="0">
                <a:solidFill>
                  <a:schemeClr val="bg1"/>
                </a:solidFill>
              </a:rPr>
              <a:t> (</a:t>
            </a:r>
            <a:r>
              <a:rPr lang="en-US" dirty="0" err="1" smtClean="0">
                <a:solidFill>
                  <a:schemeClr val="bg1"/>
                </a:solidFill>
              </a:rPr>
              <a:t>add_eqs</a:t>
            </a:r>
            <a:r>
              <a:rPr lang="en-US" dirty="0" smtClean="0">
                <a:solidFill>
                  <a:schemeClr val="bg1"/>
                </a:solidFill>
              </a:rPr>
              <a:t> </a:t>
            </a:r>
            <a:r>
              <a:rPr lang="en-US" dirty="0" err="1">
                <a:solidFill>
                  <a:schemeClr val="bg1"/>
                </a:solidFill>
              </a:rPr>
              <a:t>eqs</a:t>
            </a:r>
            <a:r>
              <a:rPr lang="en-US" dirty="0">
                <a:solidFill>
                  <a:schemeClr val="bg1"/>
                </a:solidFill>
              </a:rPr>
              <a:t>)</a:t>
            </a:r>
          </a:p>
          <a:p>
            <a:r>
              <a:rPr lang="en-US" dirty="0">
                <a:solidFill>
                  <a:schemeClr val="bg1"/>
                </a:solidFill>
              </a:rPr>
              <a:t>        for (t1,t2) in !</a:t>
            </a:r>
            <a:r>
              <a:rPr lang="en-US" dirty="0" err="1">
                <a:solidFill>
                  <a:schemeClr val="bg1"/>
                </a:solidFill>
              </a:rPr>
              <a:t>eqs</a:t>
            </a:r>
            <a:r>
              <a:rPr lang="en-US" dirty="0">
                <a:solidFill>
                  <a:schemeClr val="bg1"/>
                </a:solidFill>
              </a:rPr>
              <a:t> </a:t>
            </a:r>
            <a:r>
              <a:rPr lang="en-US" dirty="0" smtClean="0">
                <a:solidFill>
                  <a:schemeClr val="bg1"/>
                </a:solidFill>
              </a:rPr>
              <a:t>do</a:t>
            </a:r>
          </a:p>
          <a:p>
            <a:r>
              <a:rPr lang="en-US" dirty="0">
                <a:solidFill>
                  <a:schemeClr val="bg1"/>
                </a:solidFill>
              </a:rPr>
              <a:t> </a:t>
            </a:r>
            <a:r>
              <a:rPr lang="en-US" dirty="0" smtClean="0">
                <a:solidFill>
                  <a:schemeClr val="bg1"/>
                </a:solidFill>
              </a:rPr>
              <a:t>           // find loop in graph</a:t>
            </a:r>
            <a:br>
              <a:rPr lang="en-US" dirty="0" smtClean="0">
                <a:solidFill>
                  <a:schemeClr val="bg1"/>
                </a:solidFill>
              </a:rPr>
            </a:br>
            <a:r>
              <a:rPr lang="en-US" dirty="0" smtClean="0">
                <a:solidFill>
                  <a:schemeClr val="bg1"/>
                </a:solidFill>
              </a:rPr>
              <a:t>            // assert that loop implies equality of t1, t2</a:t>
            </a:r>
            <a:endParaRPr lang="en-US" dirty="0">
              <a:solidFill>
                <a:schemeClr val="bg1"/>
              </a:solidFill>
            </a:endParaRPr>
          </a:p>
        </p:txBody>
      </p:sp>
      <p:sp>
        <p:nvSpPr>
          <p:cNvPr id="6" name="TextBox 5"/>
          <p:cNvSpPr txBox="1"/>
          <p:nvPr/>
        </p:nvSpPr>
        <p:spPr>
          <a:xfrm>
            <a:off x="4494717" y="3683358"/>
            <a:ext cx="3666388" cy="2308324"/>
          </a:xfrm>
          <a:prstGeom prst="rect">
            <a:avLst/>
          </a:prstGeom>
          <a:noFill/>
        </p:spPr>
        <p:txBody>
          <a:bodyPr wrap="none" rtlCol="0">
            <a:spAutoFit/>
          </a:bodyPr>
          <a:lstStyle/>
          <a:p>
            <a:endParaRPr lang="en-US" dirty="0">
              <a:solidFill>
                <a:schemeClr val="bg1"/>
              </a:solidFill>
            </a:endParaRPr>
          </a:p>
          <a:p>
            <a:r>
              <a:rPr lang="en-US" dirty="0">
                <a:solidFill>
                  <a:schemeClr val="bg1"/>
                </a:solidFill>
              </a:rPr>
              <a:t>    </a:t>
            </a:r>
            <a:r>
              <a:rPr lang="en-US" b="1" dirty="0">
                <a:solidFill>
                  <a:schemeClr val="bg1"/>
                </a:solidFill>
              </a:rPr>
              <a:t>let</a:t>
            </a:r>
            <a:r>
              <a:rPr lang="en-US" dirty="0">
                <a:solidFill>
                  <a:schemeClr val="bg1"/>
                </a:solidFill>
              </a:rPr>
              <a:t> </a:t>
            </a:r>
            <a:r>
              <a:rPr lang="en-US" dirty="0" err="1">
                <a:solidFill>
                  <a:schemeClr val="bg1"/>
                </a:solidFill>
              </a:rPr>
              <a:t>th</a:t>
            </a:r>
            <a:r>
              <a:rPr lang="en-US" dirty="0">
                <a:solidFill>
                  <a:schemeClr val="bg1"/>
                </a:solidFill>
              </a:rPr>
              <a:t> = </a:t>
            </a:r>
            <a:r>
              <a:rPr lang="en-US" dirty="0" smtClean="0">
                <a:solidFill>
                  <a:schemeClr val="bg1"/>
                </a:solidFill>
              </a:rPr>
              <a:t>z3.MkTheory</a:t>
            </a:r>
            <a:r>
              <a:rPr lang="en-US" dirty="0">
                <a:solidFill>
                  <a:schemeClr val="bg1"/>
                </a:solidFill>
              </a:rPr>
              <a:t>("</a:t>
            </a:r>
            <a:r>
              <a:rPr lang="en-US" dirty="0" err="1">
                <a:solidFill>
                  <a:schemeClr val="bg1"/>
                </a:solidFill>
              </a:rPr>
              <a:t>po</a:t>
            </a:r>
            <a:r>
              <a:rPr lang="en-US" dirty="0" smtClean="0">
                <a:solidFill>
                  <a:schemeClr val="bg1"/>
                </a:solidFill>
              </a:rPr>
              <a:t>")</a:t>
            </a:r>
          </a:p>
          <a:p>
            <a:endParaRPr lang="en-US" dirty="0">
              <a:solidFill>
                <a:schemeClr val="bg1"/>
              </a:solidFill>
            </a:endParaRPr>
          </a:p>
          <a:p>
            <a:r>
              <a:rPr lang="en-US" dirty="0" smtClean="0">
                <a:solidFill>
                  <a:schemeClr val="bg1"/>
                </a:solidFill>
              </a:rPr>
              <a:t>    …</a:t>
            </a:r>
          </a:p>
          <a:p>
            <a:r>
              <a:rPr lang="en-US" dirty="0">
                <a:solidFill>
                  <a:schemeClr val="bg1"/>
                </a:solidFill>
              </a:rPr>
              <a:t> </a:t>
            </a:r>
            <a:r>
              <a:rPr lang="en-US" dirty="0" smtClean="0">
                <a:solidFill>
                  <a:schemeClr val="bg1"/>
                </a:solidFill>
              </a:rPr>
              <a:t> </a:t>
            </a:r>
          </a:p>
          <a:p>
            <a:r>
              <a:rPr lang="en-US" dirty="0">
                <a:solidFill>
                  <a:schemeClr val="bg1"/>
                </a:solidFill>
              </a:rPr>
              <a:t> </a:t>
            </a:r>
            <a:r>
              <a:rPr lang="en-US" dirty="0" smtClean="0">
                <a:solidFill>
                  <a:schemeClr val="bg1"/>
                </a:solidFill>
              </a:rPr>
              <a:t>   </a:t>
            </a:r>
            <a:r>
              <a:rPr lang="en-US" b="1" dirty="0" smtClean="0">
                <a:solidFill>
                  <a:schemeClr val="bg1"/>
                </a:solidFill>
              </a:rPr>
              <a:t>let</a:t>
            </a:r>
            <a:r>
              <a:rPr lang="en-US" dirty="0" smtClean="0">
                <a:solidFill>
                  <a:schemeClr val="bg1"/>
                </a:solidFill>
              </a:rPr>
              <a:t> initialize() = </a:t>
            </a:r>
          </a:p>
          <a:p>
            <a:r>
              <a:rPr lang="en-US" dirty="0" smtClean="0">
                <a:solidFill>
                  <a:schemeClr val="bg1"/>
                </a:solidFill>
              </a:rPr>
              <a:t>         …</a:t>
            </a:r>
          </a:p>
          <a:p>
            <a:r>
              <a:rPr lang="en-US" dirty="0">
                <a:solidFill>
                  <a:schemeClr val="bg1"/>
                </a:solidFill>
              </a:rPr>
              <a:t>         </a:t>
            </a:r>
            <a:r>
              <a:rPr lang="en-US" dirty="0" err="1" smtClean="0">
                <a:solidFill>
                  <a:schemeClr val="bg1"/>
                </a:solidFill>
              </a:rPr>
              <a:t>th.FinalCheck</a:t>
            </a:r>
            <a:r>
              <a:rPr lang="en-US" dirty="0" smtClean="0">
                <a:solidFill>
                  <a:schemeClr val="bg1"/>
                </a:solidFill>
              </a:rPr>
              <a:t> </a:t>
            </a:r>
            <a:r>
              <a:rPr lang="en-US" dirty="0">
                <a:solidFill>
                  <a:schemeClr val="bg1"/>
                </a:solidFill>
              </a:rPr>
              <a:t>&lt;- </a:t>
            </a:r>
            <a:r>
              <a:rPr lang="en-US" dirty="0" err="1" smtClean="0">
                <a:solidFill>
                  <a:schemeClr val="bg1"/>
                </a:solidFill>
              </a:rPr>
              <a:t>FinalCheck</a:t>
            </a:r>
            <a:endParaRPr lang="en-US" dirty="0" smtClean="0">
              <a:solidFill>
                <a:schemeClr val="bg1"/>
              </a:solidFill>
            </a:endParaRPr>
          </a:p>
        </p:txBody>
      </p:sp>
    </p:spTree>
    <p:extLst>
      <p:ext uri="{BB962C8B-B14F-4D97-AF65-F5344CB8AC3E}">
        <p14:creationId xmlns:p14="http://schemas.microsoft.com/office/powerpoint/2010/main" val="184703694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own Arrow 17"/>
          <p:cNvSpPr/>
          <p:nvPr/>
        </p:nvSpPr>
        <p:spPr bwMode="auto">
          <a:xfrm rot="2800620">
            <a:off x="3371472" y="4388423"/>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Down Arrow 18"/>
          <p:cNvSpPr/>
          <p:nvPr/>
        </p:nvSpPr>
        <p:spPr bwMode="auto">
          <a:xfrm rot="19000620">
            <a:off x="4249477" y="4373873"/>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bwMode="auto">
          <a:xfrm>
            <a:off x="1626029" y="4195455"/>
            <a:ext cx="1195005" cy="44331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tx1"/>
                </a:solidFill>
                <a:effectLst>
                  <a:outerShdw blurRad="38100" dist="38100" dir="2700000" algn="tl">
                    <a:srgbClr val="000000">
                      <a:alpha val="43137"/>
                    </a:srgbClr>
                  </a:outerShdw>
                </a:effectLst>
                <a:latin typeface="Segoe" pitchFamily="34" charset="0"/>
              </a:rPr>
              <a:t>propagate</a:t>
            </a: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Rounded Rectangle 14"/>
          <p:cNvSpPr/>
          <p:nvPr/>
        </p:nvSpPr>
        <p:spPr bwMode="auto">
          <a:xfrm>
            <a:off x="3464226" y="4191586"/>
            <a:ext cx="1195005" cy="44331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decide</a:t>
            </a:r>
          </a:p>
        </p:txBody>
      </p:sp>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1723549"/>
              </a:xfrm>
            </p:spPr>
            <p:txBody>
              <a:bodyPr/>
              <a:lstStyle/>
              <a:p>
                <a:r>
                  <a:rPr lang="en-US" dirty="0" smtClean="0"/>
                  <a:t>Putting it together with Z3: </a:t>
                </a:r>
                <a:r>
                  <a:rPr lang="en-US" b="1" dirty="0" smtClean="0"/>
                  <a:t>Backtracking</a:t>
                </a:r>
                <a:br>
                  <a:rPr lang="en-US" b="1" dirty="0" smtClean="0"/>
                </a:br>
                <a:endParaRPr lang="en-US" b="1" dirty="0" smtClean="0"/>
              </a:p>
              <a:p>
                <a:endParaRPr lang="en-US" dirty="0" smtClean="0"/>
              </a:p>
              <a:p>
                <a:pPr marL="0" indent="0">
                  <a:buNone/>
                </a:pPr>
                <a:r>
                  <a:rPr lang="en-US" dirty="0" smtClean="0"/>
                  <a:t>	</a:t>
                </a:r>
                <a14:m>
                  <m:oMath xmlns:m="http://schemas.openxmlformats.org/officeDocument/2006/math">
                    <m:d>
                      <m:dPr>
                        <m:ctrlPr>
                          <a:rPr lang="en-US" b="0" i="1" smtClean="0">
                            <a:latin typeface="Cambria Math"/>
                          </a:rPr>
                        </m:ctrlPr>
                      </m:dPr>
                      <m:e>
                        <m:r>
                          <a:rPr lang="en-US" b="0" i="1" smtClean="0">
                            <a:latin typeface="Cambria Math"/>
                          </a:rPr>
                          <m:t>𝑎</m:t>
                        </m:r>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𝑐</m:t>
                        </m:r>
                      </m:e>
                    </m:d>
                    <m:r>
                      <a:rPr lang="en-US" b="0" i="1" smtClean="0">
                        <a:latin typeface="Cambria Math"/>
                      </a:rPr>
                      <m:t>∧</m:t>
                    </m:r>
                    <m:d>
                      <m:dPr>
                        <m:ctrlPr>
                          <a:rPr lang="en-US" b="0" i="1" smtClean="0">
                            <a:latin typeface="Cambria Math"/>
                          </a:rPr>
                        </m:ctrlPr>
                      </m:dPr>
                      <m:e>
                        <m:r>
                          <a:rPr lang="en-US" b="0" i="1" smtClean="0">
                            <a:latin typeface="Cambria Math"/>
                          </a:rPr>
                          <m:t>¬</m:t>
                        </m:r>
                        <m:d>
                          <m:dPr>
                            <m:ctrlPr>
                              <a:rPr lang="en-US" b="0" i="1" smtClean="0">
                                <a:latin typeface="Cambria Math"/>
                              </a:rPr>
                            </m:ctrlPr>
                          </m:dPr>
                          <m:e>
                            <m:r>
                              <a:rPr lang="en-US" b="0" i="1" smtClean="0">
                                <a:latin typeface="Cambria Math"/>
                              </a:rPr>
                              <m:t>𝑏</m:t>
                            </m:r>
                            <m:r>
                              <a:rPr lang="en-US" b="0" i="1" smtClean="0">
                                <a:latin typeface="Cambria Math"/>
                              </a:rPr>
                              <m:t>≼</m:t>
                            </m:r>
                            <m:r>
                              <a:rPr lang="en-US" b="0" i="1" smtClean="0">
                                <a:latin typeface="Cambria Math"/>
                              </a:rPr>
                              <m:t>𝑐</m:t>
                            </m:r>
                          </m:e>
                        </m:d>
                        <m:r>
                          <a:rPr lang="en-US" b="0" i="1" smtClean="0">
                            <a:latin typeface="Cambria Math"/>
                          </a:rPr>
                          <m:t>∨</m:t>
                        </m:r>
                        <m:r>
                          <a:rPr lang="en-US" b="0" i="1" smtClean="0">
                            <a:latin typeface="Cambria Math"/>
                          </a:rPr>
                          <m:t>𝑏</m:t>
                        </m:r>
                        <m:r>
                          <a:rPr lang="en-US" b="0" i="1" smtClean="0">
                            <a:latin typeface="Cambria Math"/>
                          </a:rPr>
                          <m:t>≼</m:t>
                        </m:r>
                        <m:r>
                          <a:rPr lang="en-US" b="0" i="1" smtClean="0">
                            <a:latin typeface="Cambria Math"/>
                          </a:rPr>
                          <m:t>𝑑</m:t>
                        </m:r>
                      </m:e>
                    </m:d>
                    <m:r>
                      <a:rPr lang="en-US" b="0" i="1" smtClean="0">
                        <a:latin typeface="Cambria Math"/>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1723549"/>
              </a:xfrm>
              <a:blipFill rotWithShape="1">
                <a:blip r:embed="rId2"/>
                <a:stretch>
                  <a:fillRect l="-2618" t="-8481" b="-11661"/>
                </a:stretch>
              </a:blipFill>
            </p:spPr>
            <p:txBody>
              <a:bodyPr/>
              <a:lstStyle/>
              <a:p>
                <a:r>
                  <a:rPr lang="en-US">
                    <a:noFill/>
                  </a:rPr>
                  <a:t> </a:t>
                </a:r>
              </a:p>
            </p:txBody>
          </p:sp>
        </mc:Fallback>
      </mc:AlternateContent>
      <p:sp>
        <p:nvSpPr>
          <p:cNvPr id="6" name="Down Arrow 5"/>
          <p:cNvSpPr/>
          <p:nvPr/>
        </p:nvSpPr>
        <p:spPr bwMode="auto">
          <a:xfrm rot="2800620">
            <a:off x="2458293" y="3108247"/>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Down Arrow 8"/>
          <p:cNvSpPr/>
          <p:nvPr/>
        </p:nvSpPr>
        <p:spPr bwMode="auto">
          <a:xfrm rot="19000620">
            <a:off x="3326266" y="3129209"/>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3727753" y="3459051"/>
                <a:ext cx="793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rPr>
                        <m:t>𝑎</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727753" y="3459051"/>
                <a:ext cx="793935" cy="369332"/>
              </a:xfrm>
              <a:prstGeom prst="rect">
                <a:avLst/>
              </a:prstGeom>
              <a:blipFill rotWithShape="1">
                <a:blip r:embed="rId3"/>
                <a:stretch>
                  <a:fillRect t="-6557" r="-10769" b="-26230"/>
                </a:stretch>
              </a:blipFill>
            </p:spPr>
            <p:txBody>
              <a:bodyPr/>
              <a:lstStyle/>
              <a:p>
                <a:r>
                  <a:rPr lang="en-US">
                    <a:noFill/>
                  </a:rPr>
                  <a:t> </a:t>
                </a:r>
              </a:p>
            </p:txBody>
          </p:sp>
        </mc:Fallback>
      </mc:AlternateContent>
      <p:sp>
        <p:nvSpPr>
          <p:cNvPr id="12" name="Down Arrow 11"/>
          <p:cNvSpPr/>
          <p:nvPr/>
        </p:nvSpPr>
        <p:spPr bwMode="auto">
          <a:xfrm rot="5400000">
            <a:off x="1353862" y="3564505"/>
            <a:ext cx="323143" cy="133611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1626029" y="3459051"/>
                <a:ext cx="9670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r>
                        <a:rPr lang="en-US" i="1" smtClean="0">
                          <a:solidFill>
                            <a:schemeClr val="bg1"/>
                          </a:solidFill>
                          <a:latin typeface="Cambria Math"/>
                        </a:rPr>
                        <m:t>𝑎</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626029" y="3459051"/>
                <a:ext cx="967060" cy="369332"/>
              </a:xfrm>
              <a:prstGeom prst="rect">
                <a:avLst/>
              </a:prstGeom>
              <a:blipFill rotWithShape="1">
                <a:blip r:embed="rId4"/>
                <a:stretch>
                  <a:fillRect t="-6557" r="-8861" b="-26230"/>
                </a:stretch>
              </a:blipFill>
            </p:spPr>
            <p:txBody>
              <a:bodyPr/>
              <a:lstStyle/>
              <a:p>
                <a:r>
                  <a:rPr lang="en-US">
                    <a:noFill/>
                  </a:rPr>
                  <a:t> </a:t>
                </a:r>
              </a:p>
            </p:txBody>
          </p:sp>
        </mc:Fallback>
      </mc:AlternateContent>
      <p:sp>
        <p:nvSpPr>
          <p:cNvPr id="14" name="Rounded Rectangle 13"/>
          <p:cNvSpPr/>
          <p:nvPr/>
        </p:nvSpPr>
        <p:spPr bwMode="auto">
          <a:xfrm>
            <a:off x="2539743" y="3200400"/>
            <a:ext cx="1195005" cy="44331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decide</a:t>
            </a:r>
          </a:p>
        </p:txBody>
      </p:sp>
      <mc:AlternateContent xmlns:mc="http://schemas.openxmlformats.org/markup-compatibility/2006" xmlns:a14="http://schemas.microsoft.com/office/drawing/2010/main">
        <mc:Choice Requires="a14">
          <p:sp>
            <p:nvSpPr>
              <p:cNvPr id="17" name="TextBox 16"/>
              <p:cNvSpPr txBox="1"/>
              <p:nvPr/>
            </p:nvSpPr>
            <p:spPr>
              <a:xfrm>
                <a:off x="838200" y="4341618"/>
                <a:ext cx="8109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rPr>
                        <m:t>𝑎</m:t>
                      </m:r>
                      <m:r>
                        <a:rPr lang="en-US" i="1" smtClean="0">
                          <a:solidFill>
                            <a:schemeClr val="bg1"/>
                          </a:solidFill>
                          <a:latin typeface="Cambria Math"/>
                        </a:rPr>
                        <m:t>≼</m:t>
                      </m:r>
                      <m:r>
                        <a:rPr lang="en-US" b="0" i="1" smtClean="0">
                          <a:solidFill>
                            <a:schemeClr val="bg1"/>
                          </a:solidFill>
                          <a:latin typeface="Cambria Math"/>
                        </a:rPr>
                        <m:t>𝑏</m:t>
                      </m:r>
                    </m:oMath>
                  </m:oMathPara>
                </a14:m>
                <a:endParaRPr lang="en-US" dirty="0" smtClean="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38200" y="4341618"/>
                <a:ext cx="810928" cy="369332"/>
              </a:xfrm>
              <a:prstGeom prst="rect">
                <a:avLst/>
              </a:prstGeom>
              <a:blipFill rotWithShape="1">
                <a:blip r:embed="rId5"/>
                <a:stretch>
                  <a:fillRect t="-6557" r="-9774"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444743" y="4726113"/>
                <a:ext cx="7901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𝑏</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444743" y="4726113"/>
                <a:ext cx="790152" cy="369332"/>
              </a:xfrm>
              <a:prstGeom prst="rect">
                <a:avLst/>
              </a:prstGeom>
              <a:blipFill rotWithShape="1">
                <a:blip r:embed="rId6"/>
                <a:stretch>
                  <a:fillRect t="-6557" r="-10769"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67066" y="4724400"/>
                <a:ext cx="963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r>
                        <a:rPr lang="en-US" b="0" i="1" smtClean="0">
                          <a:solidFill>
                            <a:schemeClr val="bg1"/>
                          </a:solidFill>
                          <a:latin typeface="Cambria Math"/>
                        </a:rPr>
                        <m:t>𝑏</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567066" y="4724400"/>
                <a:ext cx="963277" cy="369332"/>
              </a:xfrm>
              <a:prstGeom prst="rect">
                <a:avLst/>
              </a:prstGeom>
              <a:blipFill rotWithShape="1">
                <a:blip r:embed="rId7"/>
                <a:stretch>
                  <a:fillRect t="-6557" r="-8861" b="-26230"/>
                </a:stretch>
              </a:blipFill>
            </p:spPr>
            <p:txBody>
              <a:bodyPr/>
              <a:lstStyle/>
              <a:p>
                <a:r>
                  <a:rPr lang="en-US">
                    <a:noFill/>
                  </a:rPr>
                  <a:t> </a:t>
                </a:r>
              </a:p>
            </p:txBody>
          </p:sp>
        </mc:Fallback>
      </mc:AlternateContent>
      <p:sp>
        <p:nvSpPr>
          <p:cNvPr id="22" name="Up Arrow 21"/>
          <p:cNvSpPr/>
          <p:nvPr/>
        </p:nvSpPr>
        <p:spPr bwMode="auto">
          <a:xfrm rot="19046277">
            <a:off x="5323172" y="3780756"/>
            <a:ext cx="246816" cy="1951149"/>
          </a:xfrm>
          <a:prstGeom prst="upArrow">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TextBox 22"/>
          <p:cNvSpPr txBox="1"/>
          <p:nvPr/>
        </p:nvSpPr>
        <p:spPr>
          <a:xfrm>
            <a:off x="6197343" y="3287606"/>
            <a:ext cx="2800767" cy="2031325"/>
          </a:xfrm>
          <a:prstGeom prst="rect">
            <a:avLst/>
          </a:prstGeom>
          <a:noFill/>
        </p:spPr>
        <p:txBody>
          <a:bodyPr wrap="none" rtlCol="0">
            <a:spAutoFit/>
          </a:bodyPr>
          <a:lstStyle/>
          <a:p>
            <a:r>
              <a:rPr lang="en-US" b="1" dirty="0">
                <a:solidFill>
                  <a:srgbClr val="D1943B"/>
                </a:solidFill>
              </a:rPr>
              <a:t>Push() – on </a:t>
            </a:r>
            <a:r>
              <a:rPr lang="en-US" b="1" dirty="0" smtClean="0">
                <a:solidFill>
                  <a:srgbClr val="D1943B"/>
                </a:solidFill>
              </a:rPr>
              <a:t>branching</a:t>
            </a:r>
          </a:p>
          <a:p>
            <a:endParaRPr lang="en-US" b="1" dirty="0">
              <a:solidFill>
                <a:srgbClr val="D1943B"/>
              </a:solidFill>
            </a:endParaRPr>
          </a:p>
          <a:p>
            <a:endParaRPr lang="en-US" b="1" dirty="0" smtClean="0">
              <a:solidFill>
                <a:srgbClr val="D1943B"/>
              </a:solidFill>
            </a:endParaRPr>
          </a:p>
          <a:p>
            <a:r>
              <a:rPr lang="en-US" b="1" dirty="0" smtClean="0">
                <a:solidFill>
                  <a:srgbClr val="D1943B"/>
                </a:solidFill>
              </a:rPr>
              <a:t>Push()</a:t>
            </a:r>
          </a:p>
          <a:p>
            <a:endParaRPr lang="en-US" dirty="0">
              <a:solidFill>
                <a:schemeClr val="bg1"/>
              </a:solidFill>
            </a:endParaRPr>
          </a:p>
          <a:p>
            <a:endParaRPr lang="en-US" dirty="0" smtClean="0">
              <a:solidFill>
                <a:schemeClr val="bg1"/>
              </a:solidFill>
            </a:endParaRPr>
          </a:p>
          <a:p>
            <a:r>
              <a:rPr lang="en-US" b="1" dirty="0" smtClean="0">
                <a:solidFill>
                  <a:srgbClr val="00B050"/>
                </a:solidFill>
              </a:rPr>
              <a:t>Pop() – on backtracking</a:t>
            </a:r>
          </a:p>
        </p:txBody>
      </p:sp>
    </p:spTree>
    <p:extLst>
      <p:ext uri="{BB962C8B-B14F-4D97-AF65-F5344CB8AC3E}">
        <p14:creationId xmlns:p14="http://schemas.microsoft.com/office/powerpoint/2010/main" val="248455250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p:sp>
        <p:nvSpPr>
          <p:cNvPr id="3" name="Content Placeholder 2"/>
          <p:cNvSpPr>
            <a:spLocks noGrp="1"/>
          </p:cNvSpPr>
          <p:nvPr>
            <p:ph idx="1"/>
          </p:nvPr>
        </p:nvSpPr>
        <p:spPr>
          <a:xfrm>
            <a:off x="381000" y="1412875"/>
            <a:ext cx="8382000" cy="775597"/>
          </a:xfrm>
        </p:spPr>
        <p:txBody>
          <a:bodyPr/>
          <a:lstStyle/>
          <a:p>
            <a:r>
              <a:rPr lang="en-US" dirty="0" smtClean="0"/>
              <a:t>Putting it together with Z3: </a:t>
            </a:r>
            <a:br>
              <a:rPr lang="en-US" dirty="0" smtClean="0"/>
            </a:br>
            <a:r>
              <a:rPr lang="en-US" b="1" dirty="0" smtClean="0"/>
              <a:t>Backtracking</a:t>
            </a:r>
          </a:p>
        </p:txBody>
      </p:sp>
      <p:grpSp>
        <p:nvGrpSpPr>
          <p:cNvPr id="4" name="Group 3"/>
          <p:cNvGrpSpPr/>
          <p:nvPr/>
        </p:nvGrpSpPr>
        <p:grpSpPr>
          <a:xfrm>
            <a:off x="4278962" y="1371600"/>
            <a:ext cx="4636438" cy="2093777"/>
            <a:chOff x="793044" y="2748209"/>
            <a:chExt cx="6583629" cy="2602696"/>
          </a:xfrm>
        </p:grpSpPr>
        <p:sp>
          <p:nvSpPr>
            <p:cNvPr id="18" name="Down Arrow 17"/>
            <p:cNvSpPr/>
            <p:nvPr/>
          </p:nvSpPr>
          <p:spPr bwMode="auto">
            <a:xfrm rot="2800620">
              <a:off x="3498729" y="4007423"/>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Down Arrow 18"/>
            <p:cNvSpPr/>
            <p:nvPr/>
          </p:nvSpPr>
          <p:spPr bwMode="auto">
            <a:xfrm rot="19000620">
              <a:off x="4376734" y="3992873"/>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bwMode="auto">
            <a:xfrm>
              <a:off x="1753285" y="3814455"/>
              <a:ext cx="1195005" cy="44331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000" dirty="0" smtClean="0">
                  <a:solidFill>
                    <a:schemeClr val="tx1"/>
                  </a:solidFill>
                  <a:effectLst>
                    <a:outerShdw blurRad="38100" dist="38100" dir="2700000" algn="tl">
                      <a:srgbClr val="000000">
                        <a:alpha val="43137"/>
                      </a:srgbClr>
                    </a:outerShdw>
                  </a:effectLst>
                  <a:latin typeface="Segoe" pitchFamily="34" charset="0"/>
                </a:rPr>
                <a:t>propagate</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Rounded Rectangle 14"/>
            <p:cNvSpPr/>
            <p:nvPr/>
          </p:nvSpPr>
          <p:spPr bwMode="auto">
            <a:xfrm>
              <a:off x="3591483" y="3810586"/>
              <a:ext cx="1195005" cy="44331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decide</a:t>
              </a:r>
            </a:p>
          </p:txBody>
        </p:sp>
        <p:sp>
          <p:nvSpPr>
            <p:cNvPr id="6" name="Down Arrow 5"/>
            <p:cNvSpPr/>
            <p:nvPr/>
          </p:nvSpPr>
          <p:spPr bwMode="auto">
            <a:xfrm rot="2800620">
              <a:off x="2585550" y="2727247"/>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Down Arrow 8"/>
            <p:cNvSpPr/>
            <p:nvPr/>
          </p:nvSpPr>
          <p:spPr bwMode="auto">
            <a:xfrm rot="19000620">
              <a:off x="3453523" y="2748209"/>
              <a:ext cx="323143" cy="1336118"/>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3855010" y="3078051"/>
                  <a:ext cx="793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rPr>
                          <m:t>𝑎</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855010" y="3078051"/>
                  <a:ext cx="793935" cy="369332"/>
                </a:xfrm>
                <a:prstGeom prst="rect">
                  <a:avLst/>
                </a:prstGeom>
                <a:blipFill rotWithShape="1">
                  <a:blip r:embed="rId2"/>
                  <a:stretch>
                    <a:fillRect t="-8333" r="-51648" b="-60417"/>
                  </a:stretch>
                </a:blipFill>
              </p:spPr>
              <p:txBody>
                <a:bodyPr/>
                <a:lstStyle/>
                <a:p>
                  <a:r>
                    <a:rPr lang="en-US">
                      <a:noFill/>
                    </a:rPr>
                    <a:t> </a:t>
                  </a:r>
                </a:p>
              </p:txBody>
            </p:sp>
          </mc:Fallback>
        </mc:AlternateContent>
        <p:sp>
          <p:nvSpPr>
            <p:cNvPr id="12" name="Down Arrow 11"/>
            <p:cNvSpPr/>
            <p:nvPr/>
          </p:nvSpPr>
          <p:spPr bwMode="auto">
            <a:xfrm rot="5400000">
              <a:off x="1481119" y="3183505"/>
              <a:ext cx="323143" cy="133611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1595692" y="3078051"/>
                  <a:ext cx="9670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r>
                          <a:rPr lang="en-US" i="1" smtClean="0">
                            <a:solidFill>
                              <a:schemeClr val="bg1"/>
                            </a:solidFill>
                            <a:latin typeface="Cambria Math"/>
                          </a:rPr>
                          <m:t>𝑎</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95692" y="3078051"/>
                  <a:ext cx="967060" cy="369332"/>
                </a:xfrm>
                <a:prstGeom prst="rect">
                  <a:avLst/>
                </a:prstGeom>
                <a:blipFill rotWithShape="1">
                  <a:blip r:embed="rId3"/>
                  <a:stretch>
                    <a:fillRect t="-8333" r="-49550" b="-60417"/>
                  </a:stretch>
                </a:blipFill>
              </p:spPr>
              <p:txBody>
                <a:bodyPr/>
                <a:lstStyle/>
                <a:p>
                  <a:r>
                    <a:rPr lang="en-US">
                      <a:noFill/>
                    </a:rPr>
                    <a:t> </a:t>
                  </a:r>
                </a:p>
              </p:txBody>
            </p:sp>
          </mc:Fallback>
        </mc:AlternateContent>
        <p:sp>
          <p:nvSpPr>
            <p:cNvPr id="14" name="Rounded Rectangle 13"/>
            <p:cNvSpPr/>
            <p:nvPr/>
          </p:nvSpPr>
          <p:spPr bwMode="auto">
            <a:xfrm>
              <a:off x="2667000" y="2819400"/>
              <a:ext cx="1195005" cy="443317"/>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decide</a:t>
              </a:r>
            </a:p>
          </p:txBody>
        </p:sp>
        <mc:AlternateContent xmlns:mc="http://schemas.openxmlformats.org/markup-compatibility/2006" xmlns:a14="http://schemas.microsoft.com/office/drawing/2010/main">
          <mc:Choice Requires="a14">
            <p:sp>
              <p:nvSpPr>
                <p:cNvPr id="17" name="TextBox 16"/>
                <p:cNvSpPr txBox="1"/>
                <p:nvPr/>
              </p:nvSpPr>
              <p:spPr>
                <a:xfrm>
                  <a:off x="793044" y="3960618"/>
                  <a:ext cx="8109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rPr>
                          <m:t>𝑎</m:t>
                        </m:r>
                        <m:r>
                          <a:rPr lang="en-US" i="1" smtClean="0">
                            <a:solidFill>
                              <a:schemeClr val="bg1"/>
                            </a:solidFill>
                            <a:latin typeface="Cambria Math"/>
                          </a:rPr>
                          <m:t>≼</m:t>
                        </m:r>
                        <m:r>
                          <a:rPr lang="en-US" b="0" i="1" smtClean="0">
                            <a:solidFill>
                              <a:schemeClr val="bg1"/>
                            </a:solidFill>
                            <a:latin typeface="Cambria Math"/>
                          </a:rPr>
                          <m:t>𝑏</m:t>
                        </m:r>
                      </m:oMath>
                    </m:oMathPara>
                  </a14:m>
                  <a:endParaRPr lang="en-US" dirty="0" smtClean="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93044" y="3960618"/>
                  <a:ext cx="810928" cy="369332"/>
                </a:xfrm>
                <a:prstGeom prst="rect">
                  <a:avLst/>
                </a:prstGeom>
                <a:blipFill rotWithShape="1">
                  <a:blip r:embed="rId4"/>
                  <a:stretch>
                    <a:fillRect t="-8163" r="-48936" b="-5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572000" y="4345113"/>
                  <a:ext cx="7901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𝑏</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72000" y="4345113"/>
                  <a:ext cx="790152" cy="369332"/>
                </a:xfrm>
                <a:prstGeom prst="rect">
                  <a:avLst/>
                </a:prstGeom>
                <a:blipFill rotWithShape="1">
                  <a:blip r:embed="rId5"/>
                  <a:stretch>
                    <a:fillRect t="-8333" r="-50000" b="-6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310660" y="4343400"/>
                  <a:ext cx="963277"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r>
                          <a:rPr lang="en-US" b="0" i="1" smtClean="0">
                            <a:solidFill>
                              <a:schemeClr val="bg1"/>
                            </a:solidFill>
                            <a:latin typeface="Cambria Math"/>
                          </a:rPr>
                          <m:t>𝑏</m:t>
                        </m:r>
                        <m:r>
                          <a:rPr lang="en-US" i="1" smtClean="0">
                            <a:solidFill>
                              <a:schemeClr val="bg1"/>
                            </a:solidFill>
                            <a:latin typeface="Cambria Math"/>
                          </a:rPr>
                          <m:t>≼</m:t>
                        </m:r>
                        <m:r>
                          <a:rPr lang="en-US" i="1" smtClean="0">
                            <a:solidFill>
                              <a:schemeClr val="bg1"/>
                            </a:solidFill>
                            <a:latin typeface="Cambria Math"/>
                          </a:rPr>
                          <m:t>𝑐</m:t>
                        </m:r>
                      </m:oMath>
                    </m:oMathPara>
                  </a14:m>
                  <a:endParaRPr lang="en-US" dirty="0" smtClean="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310660" y="4343400"/>
                  <a:ext cx="963277" cy="369333"/>
                </a:xfrm>
                <a:prstGeom prst="rect">
                  <a:avLst/>
                </a:prstGeom>
                <a:blipFill rotWithShape="1">
                  <a:blip r:embed="rId6"/>
                  <a:stretch>
                    <a:fillRect t="-8333" r="-48214" b="-60417"/>
                  </a:stretch>
                </a:blipFill>
              </p:spPr>
              <p:txBody>
                <a:bodyPr/>
                <a:lstStyle/>
                <a:p>
                  <a:r>
                    <a:rPr lang="en-US">
                      <a:noFill/>
                    </a:rPr>
                    <a:t> </a:t>
                  </a:r>
                </a:p>
              </p:txBody>
            </p:sp>
          </mc:Fallback>
        </mc:AlternateContent>
        <p:sp>
          <p:nvSpPr>
            <p:cNvPr id="22" name="Up Arrow 21"/>
            <p:cNvSpPr/>
            <p:nvPr/>
          </p:nvSpPr>
          <p:spPr bwMode="auto">
            <a:xfrm rot="19046277">
              <a:off x="5450429" y="3399756"/>
              <a:ext cx="246816" cy="1951149"/>
            </a:xfrm>
            <a:prstGeom prst="upArrow">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TextBox 22"/>
            <p:cNvSpPr txBox="1"/>
            <p:nvPr/>
          </p:nvSpPr>
          <p:spPr>
            <a:xfrm>
              <a:off x="6324602" y="2906608"/>
              <a:ext cx="1052071" cy="1989445"/>
            </a:xfrm>
            <a:prstGeom prst="rect">
              <a:avLst/>
            </a:prstGeom>
            <a:noFill/>
          </p:spPr>
          <p:txBody>
            <a:bodyPr wrap="none" rtlCol="0">
              <a:spAutoFit/>
            </a:bodyPr>
            <a:lstStyle/>
            <a:p>
              <a:r>
                <a:rPr lang="en-US" sz="1400" b="1" dirty="0" smtClean="0">
                  <a:solidFill>
                    <a:srgbClr val="D1943B"/>
                  </a:solidFill>
                </a:rPr>
                <a:t>Push()</a:t>
              </a:r>
            </a:p>
            <a:p>
              <a:endParaRPr lang="en-US" sz="1400" b="1" dirty="0">
                <a:solidFill>
                  <a:srgbClr val="D1943B"/>
                </a:solidFill>
              </a:endParaRPr>
            </a:p>
            <a:p>
              <a:endParaRPr lang="en-US" sz="1400" b="1" dirty="0" smtClean="0">
                <a:solidFill>
                  <a:srgbClr val="D1943B"/>
                </a:solidFill>
              </a:endParaRPr>
            </a:p>
            <a:p>
              <a:r>
                <a:rPr lang="en-US" sz="1400" b="1" dirty="0" smtClean="0">
                  <a:solidFill>
                    <a:srgbClr val="D1943B"/>
                  </a:solidFill>
                </a:rPr>
                <a:t>Push()</a:t>
              </a:r>
            </a:p>
            <a:p>
              <a:endParaRPr lang="en-US" sz="1400" dirty="0">
                <a:solidFill>
                  <a:schemeClr val="bg1"/>
                </a:solidFill>
              </a:endParaRPr>
            </a:p>
            <a:p>
              <a:endParaRPr lang="en-US" sz="1400" dirty="0" smtClean="0">
                <a:solidFill>
                  <a:schemeClr val="bg1"/>
                </a:solidFill>
              </a:endParaRPr>
            </a:p>
            <a:p>
              <a:r>
                <a:rPr lang="en-US" sz="1400" b="1" dirty="0" smtClean="0">
                  <a:solidFill>
                    <a:srgbClr val="00B050"/>
                  </a:solidFill>
                </a:rPr>
                <a:t>Pop()</a:t>
              </a:r>
            </a:p>
          </p:txBody>
        </p:sp>
      </p:grpSp>
      <mc:AlternateContent xmlns:mc="http://schemas.openxmlformats.org/markup-compatibility/2006" xmlns:a14="http://schemas.microsoft.com/office/drawing/2010/main">
        <mc:Choice Requires="a14">
          <p:sp>
            <p:nvSpPr>
              <p:cNvPr id="24" name="TextBox 23"/>
              <p:cNvSpPr txBox="1"/>
              <p:nvPr/>
            </p:nvSpPr>
            <p:spPr>
              <a:xfrm>
                <a:off x="5181600" y="3276600"/>
                <a:ext cx="4054315" cy="3416320"/>
              </a:xfrm>
              <a:prstGeom prst="rect">
                <a:avLst/>
              </a:prstGeom>
              <a:noFill/>
            </p:spPr>
            <p:txBody>
              <a:bodyPr wrap="none" rtlCol="0">
                <a:spAutoFit/>
              </a:bodyPr>
              <a:lstStyle/>
              <a:p>
                <a:endParaRPr lang="en-US" dirty="0">
                  <a:solidFill>
                    <a:schemeClr val="bg1"/>
                  </a:solidFill>
                </a:endParaRPr>
              </a:p>
              <a:p>
                <a:r>
                  <a:rPr lang="en-US" dirty="0">
                    <a:solidFill>
                      <a:schemeClr val="bg1"/>
                    </a:solidFill>
                  </a:rPr>
                  <a:t>    </a:t>
                </a:r>
                <a:r>
                  <a:rPr lang="en-US" b="1" dirty="0">
                    <a:solidFill>
                      <a:schemeClr val="bg1"/>
                    </a:solidFill>
                  </a:rPr>
                  <a:t>let</a:t>
                </a:r>
                <a:r>
                  <a:rPr lang="en-US" dirty="0">
                    <a:solidFill>
                      <a:schemeClr val="bg1"/>
                    </a:solidFill>
                  </a:rPr>
                  <a:t> </a:t>
                </a:r>
                <a:r>
                  <a:rPr lang="en-US" dirty="0" err="1">
                    <a:solidFill>
                      <a:schemeClr val="bg1"/>
                    </a:solidFill>
                  </a:rPr>
                  <a:t>th</a:t>
                </a:r>
                <a:r>
                  <a:rPr lang="en-US" dirty="0">
                    <a:solidFill>
                      <a:schemeClr val="bg1"/>
                    </a:solidFill>
                  </a:rPr>
                  <a:t> = </a:t>
                </a:r>
                <a:r>
                  <a:rPr lang="en-US" dirty="0" smtClean="0">
                    <a:solidFill>
                      <a:schemeClr val="bg1"/>
                    </a:solidFill>
                  </a:rPr>
                  <a:t>z3.MkTheory</a:t>
                </a:r>
                <a:r>
                  <a:rPr lang="en-US" dirty="0">
                    <a:solidFill>
                      <a:schemeClr val="bg1"/>
                    </a:solidFill>
                  </a:rPr>
                  <a:t>("</a:t>
                </a:r>
                <a:r>
                  <a:rPr lang="en-US" dirty="0" err="1">
                    <a:solidFill>
                      <a:schemeClr val="bg1"/>
                    </a:solidFill>
                  </a:rPr>
                  <a:t>po</a:t>
                </a:r>
                <a:r>
                  <a:rPr lang="en-US" dirty="0" smtClean="0">
                    <a:solidFill>
                      <a:schemeClr val="bg1"/>
                    </a:solidFill>
                  </a:rPr>
                  <a:t>")</a:t>
                </a:r>
                <a:br>
                  <a:rPr lang="en-US" dirty="0" smtClean="0">
                    <a:solidFill>
                      <a:schemeClr val="bg1"/>
                    </a:solidFill>
                  </a:rPr>
                </a:br>
                <a:r>
                  <a:rPr lang="en-US" dirty="0" smtClean="0">
                    <a:solidFill>
                      <a:schemeClr val="bg1"/>
                    </a:solidFill>
                  </a:rPr>
                  <a:t>    </a:t>
                </a:r>
                <a:r>
                  <a:rPr lang="en-US" b="1" dirty="0" smtClean="0">
                    <a:solidFill>
                      <a:schemeClr val="bg1"/>
                    </a:solidFill>
                  </a:rPr>
                  <a:t>let </a:t>
                </a:r>
                <a:r>
                  <a:rPr lang="en-US" dirty="0" smtClean="0">
                    <a:solidFill>
                      <a:schemeClr val="bg1"/>
                    </a:solidFill>
                  </a:rPr>
                  <a:t>trail = Trail()</a:t>
                </a:r>
              </a:p>
              <a:p>
                <a:endParaRPr lang="en-US" dirty="0">
                  <a:solidFill>
                    <a:schemeClr val="bg1"/>
                  </a:solidFill>
                </a:endParaRPr>
              </a:p>
              <a:p>
                <a:r>
                  <a:rPr lang="en-US" dirty="0" smtClean="0">
                    <a:solidFill>
                      <a:schemeClr val="bg1"/>
                    </a:solidFill>
                  </a:rPr>
                  <a:t>    </a:t>
                </a:r>
                <a:r>
                  <a:rPr lang="en-US" b="1" dirty="0" smtClean="0">
                    <a:solidFill>
                      <a:schemeClr val="bg1"/>
                    </a:solidFill>
                  </a:rPr>
                  <a:t>let </a:t>
                </a:r>
                <a:r>
                  <a:rPr lang="en-US" dirty="0" err="1">
                    <a:solidFill>
                      <a:schemeClr val="bg1"/>
                    </a:solidFill>
                  </a:rPr>
                  <a:t>add_edge</a:t>
                </a:r>
                <a:r>
                  <a:rPr lang="en-US" dirty="0">
                    <a:solidFill>
                      <a:schemeClr val="bg1"/>
                    </a:solidFill>
                  </a:rPr>
                  <a:t> x</a:t>
                </a:r>
                <a:r>
                  <a:rPr lang="en-US" dirty="0" smtClean="0">
                    <a:solidFill>
                      <a:schemeClr val="bg1"/>
                    </a:solidFill>
                  </a:rPr>
                  <a:t> </a:t>
                </a:r>
                <a14:m>
                  <m:oMath xmlns:m="http://schemas.openxmlformats.org/officeDocument/2006/math">
                    <m:r>
                      <a:rPr lang="en-US" i="1">
                        <a:solidFill>
                          <a:schemeClr val="bg1"/>
                        </a:solidFill>
                        <a:latin typeface="Cambria Math"/>
                      </a:rPr>
                      <m:t>≼</m:t>
                    </m:r>
                  </m:oMath>
                </a14:m>
                <a:r>
                  <a:rPr lang="en-US" dirty="0">
                    <a:solidFill>
                      <a:schemeClr val="bg1"/>
                    </a:solidFill>
                  </a:rPr>
                  <a:t> </a:t>
                </a:r>
                <a:r>
                  <a:rPr lang="en-US" dirty="0" smtClean="0">
                    <a:solidFill>
                      <a:schemeClr val="bg1"/>
                    </a:solidFill>
                  </a:rPr>
                  <a:t>y = </a:t>
                </a:r>
                <a:br>
                  <a:rPr lang="en-US" dirty="0" smtClean="0">
                    <a:solidFill>
                      <a:schemeClr val="bg1"/>
                    </a:solidFill>
                  </a:rPr>
                </a:br>
                <a:r>
                  <a:rPr lang="en-US" dirty="0" smtClean="0">
                    <a:solidFill>
                      <a:schemeClr val="bg1"/>
                    </a:solidFill>
                  </a:rPr>
                  <a:t>         </a:t>
                </a:r>
                <a:r>
                  <a:rPr lang="en-US" dirty="0" err="1" smtClean="0">
                    <a:solidFill>
                      <a:schemeClr val="bg1"/>
                    </a:solidFill>
                  </a:rPr>
                  <a:t>trail.Add</a:t>
                </a:r>
                <a:r>
                  <a:rPr lang="en-US" dirty="0" smtClean="0">
                    <a:solidFill>
                      <a:schemeClr val="bg1"/>
                    </a:solidFill>
                  </a:rPr>
                  <a:t> (fun()-&gt;</a:t>
                </a:r>
                <a:r>
                  <a:rPr lang="en-US" dirty="0" err="1" smtClean="0">
                    <a:solidFill>
                      <a:schemeClr val="bg1"/>
                    </a:solidFill>
                  </a:rPr>
                  <a:t>del_edge</a:t>
                </a:r>
                <a:r>
                  <a:rPr lang="en-US" dirty="0" smtClean="0">
                    <a:solidFill>
                      <a:schemeClr val="bg1"/>
                    </a:solidFill>
                  </a:rPr>
                  <a:t> </a:t>
                </a:r>
                <a:r>
                  <a:rPr lang="en-US" dirty="0">
                    <a:solidFill>
                      <a:schemeClr val="bg1"/>
                    </a:solidFill>
                  </a:rPr>
                  <a:t>x </a:t>
                </a:r>
                <a14:m>
                  <m:oMath xmlns:m="http://schemas.openxmlformats.org/officeDocument/2006/math">
                    <m:r>
                      <a:rPr lang="en-US" i="1">
                        <a:solidFill>
                          <a:schemeClr val="bg1"/>
                        </a:solidFill>
                        <a:latin typeface="Cambria Math"/>
                      </a:rPr>
                      <m:t>≼</m:t>
                    </m:r>
                  </m:oMath>
                </a14:m>
                <a:r>
                  <a:rPr lang="en-US" dirty="0">
                    <a:solidFill>
                      <a:schemeClr val="bg1"/>
                    </a:solidFill>
                  </a:rPr>
                  <a:t> </a:t>
                </a:r>
                <a:r>
                  <a:rPr lang="en-US" dirty="0" smtClean="0">
                    <a:solidFill>
                      <a:schemeClr val="bg1"/>
                    </a:solidFill>
                  </a:rPr>
                  <a:t>y)</a:t>
                </a:r>
                <a:br>
                  <a:rPr lang="en-US" dirty="0" smtClean="0">
                    <a:solidFill>
                      <a:schemeClr val="bg1"/>
                    </a:solidFill>
                  </a:rPr>
                </a:br>
                <a:r>
                  <a:rPr lang="en-US" dirty="0" smtClean="0">
                    <a:solidFill>
                      <a:schemeClr val="bg1"/>
                    </a:solidFill>
                  </a:rPr>
                  <a:t>         … update </a:t>
                </a:r>
                <a:r>
                  <a:rPr lang="en-US" i="1" dirty="0" smtClean="0">
                    <a:solidFill>
                      <a:schemeClr val="bg1"/>
                    </a:solidFill>
                  </a:rPr>
                  <a:t>graph …</a:t>
                </a:r>
                <a:endParaRPr lang="en-US" dirty="0" smtClean="0">
                  <a:solidFill>
                    <a:schemeClr val="bg1"/>
                  </a:solidFill>
                </a:endParaRPr>
              </a:p>
              <a:p>
                <a:r>
                  <a:rPr lang="en-US" dirty="0">
                    <a:solidFill>
                      <a:schemeClr val="bg1"/>
                    </a:solidFill>
                  </a:rPr>
                  <a:t> </a:t>
                </a:r>
                <a:r>
                  <a:rPr lang="en-US" dirty="0" smtClean="0">
                    <a:solidFill>
                      <a:schemeClr val="bg1"/>
                    </a:solidFill>
                  </a:rPr>
                  <a:t> </a:t>
                </a:r>
              </a:p>
              <a:p>
                <a:r>
                  <a:rPr lang="en-US" dirty="0">
                    <a:solidFill>
                      <a:schemeClr val="bg1"/>
                    </a:solidFill>
                  </a:rPr>
                  <a:t> </a:t>
                </a:r>
                <a:r>
                  <a:rPr lang="en-US" dirty="0" smtClean="0">
                    <a:solidFill>
                      <a:schemeClr val="bg1"/>
                    </a:solidFill>
                  </a:rPr>
                  <a:t>   </a:t>
                </a:r>
                <a:r>
                  <a:rPr lang="en-US" b="1" dirty="0" smtClean="0">
                    <a:solidFill>
                      <a:schemeClr val="bg1"/>
                    </a:solidFill>
                  </a:rPr>
                  <a:t>let</a:t>
                </a:r>
                <a:r>
                  <a:rPr lang="en-US" dirty="0" smtClean="0">
                    <a:solidFill>
                      <a:schemeClr val="bg1"/>
                    </a:solidFill>
                  </a:rPr>
                  <a:t> initialize() = </a:t>
                </a:r>
              </a:p>
              <a:p>
                <a:r>
                  <a:rPr lang="en-US" dirty="0" smtClean="0">
                    <a:solidFill>
                      <a:schemeClr val="bg1"/>
                    </a:solidFill>
                  </a:rPr>
                  <a:t>         …</a:t>
                </a:r>
              </a:p>
              <a:p>
                <a:r>
                  <a:rPr lang="en-US" dirty="0">
                    <a:solidFill>
                      <a:schemeClr val="bg1"/>
                    </a:solidFill>
                  </a:rPr>
                  <a:t>         </a:t>
                </a:r>
                <a:r>
                  <a:rPr lang="en-US" dirty="0" err="1" smtClean="0">
                    <a:solidFill>
                      <a:schemeClr val="bg1"/>
                    </a:solidFill>
                  </a:rPr>
                  <a:t>th.Push</a:t>
                </a:r>
                <a:r>
                  <a:rPr lang="en-US" dirty="0" smtClean="0">
                    <a:solidFill>
                      <a:schemeClr val="bg1"/>
                    </a:solidFill>
                  </a:rPr>
                  <a:t> </a:t>
                </a:r>
                <a:r>
                  <a:rPr lang="en-US" dirty="0">
                    <a:solidFill>
                      <a:schemeClr val="bg1"/>
                    </a:solidFill>
                  </a:rPr>
                  <a:t>&lt;- </a:t>
                </a:r>
                <a:r>
                  <a:rPr lang="en-US" dirty="0" err="1" smtClean="0">
                    <a:solidFill>
                      <a:schemeClr val="bg1"/>
                    </a:solidFill>
                  </a:rPr>
                  <a:t>trail.Push</a:t>
                </a:r>
                <a:r>
                  <a:rPr lang="en-US" dirty="0" smtClean="0">
                    <a:solidFill>
                      <a:schemeClr val="bg1"/>
                    </a:solidFill>
                  </a:rPr>
                  <a:t/>
                </a:r>
                <a:br>
                  <a:rPr lang="en-US" dirty="0" smtClean="0">
                    <a:solidFill>
                      <a:schemeClr val="bg1"/>
                    </a:solidFill>
                  </a:rPr>
                </a:br>
                <a:r>
                  <a:rPr lang="en-US" dirty="0" smtClean="0">
                    <a:solidFill>
                      <a:schemeClr val="bg1"/>
                    </a:solidFill>
                  </a:rPr>
                  <a:t>         </a:t>
                </a:r>
                <a:r>
                  <a:rPr lang="en-US" dirty="0" err="1" smtClean="0">
                    <a:solidFill>
                      <a:schemeClr val="bg1"/>
                    </a:solidFill>
                  </a:rPr>
                  <a:t>th.Pop</a:t>
                </a:r>
                <a:r>
                  <a:rPr lang="en-US" dirty="0" smtClean="0">
                    <a:solidFill>
                      <a:schemeClr val="bg1"/>
                    </a:solidFill>
                  </a:rPr>
                  <a:t> &lt;- </a:t>
                </a:r>
                <a:r>
                  <a:rPr lang="en-US" dirty="0" err="1" smtClean="0">
                    <a:solidFill>
                      <a:schemeClr val="bg1"/>
                    </a:solidFill>
                  </a:rPr>
                  <a:t>trail.Pop</a:t>
                </a:r>
                <a:endParaRPr lang="en-US" dirty="0" smtClean="0">
                  <a:solidFill>
                    <a:schemeClr val="bg1"/>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81600" y="3276600"/>
                <a:ext cx="4054315" cy="3416320"/>
              </a:xfrm>
              <a:prstGeom prst="rect">
                <a:avLst/>
              </a:prstGeom>
              <a:blipFill rotWithShape="1">
                <a:blip r:embed="rId7"/>
                <a:stretch>
                  <a:fillRect l="-1203" t="-714" r="-2105" b="-1964"/>
                </a:stretch>
              </a:blipFill>
            </p:spPr>
            <p:txBody>
              <a:bodyPr/>
              <a:lstStyle/>
              <a:p>
                <a:r>
                  <a:rPr lang="en-US">
                    <a:noFill/>
                  </a:rPr>
                  <a:t> </a:t>
                </a:r>
              </a:p>
            </p:txBody>
          </p:sp>
        </mc:Fallback>
      </mc:AlternateContent>
      <p:sp>
        <p:nvSpPr>
          <p:cNvPr id="7" name="TextBox 6"/>
          <p:cNvSpPr txBox="1"/>
          <p:nvPr/>
        </p:nvSpPr>
        <p:spPr>
          <a:xfrm>
            <a:off x="267317" y="3505200"/>
            <a:ext cx="5634876" cy="3139321"/>
          </a:xfrm>
          <a:prstGeom prst="rect">
            <a:avLst/>
          </a:prstGeom>
          <a:noFill/>
        </p:spPr>
        <p:txBody>
          <a:bodyPr wrap="none" rtlCol="0">
            <a:spAutoFit/>
          </a:bodyPr>
          <a:lstStyle/>
          <a:p>
            <a:r>
              <a:rPr lang="en-US" dirty="0">
                <a:solidFill>
                  <a:schemeClr val="bg1"/>
                </a:solidFill>
              </a:rPr>
              <a:t> </a:t>
            </a:r>
            <a:r>
              <a:rPr lang="en-US" b="1" dirty="0" smtClean="0">
                <a:solidFill>
                  <a:schemeClr val="bg1"/>
                </a:solidFill>
              </a:rPr>
              <a:t>type</a:t>
            </a:r>
            <a:r>
              <a:rPr lang="en-US" dirty="0" smtClean="0">
                <a:solidFill>
                  <a:schemeClr val="bg1"/>
                </a:solidFill>
              </a:rPr>
              <a:t> </a:t>
            </a:r>
            <a:r>
              <a:rPr lang="en-US" dirty="0">
                <a:solidFill>
                  <a:schemeClr val="bg1"/>
                </a:solidFill>
              </a:rPr>
              <a:t>Trail() =</a:t>
            </a:r>
          </a:p>
          <a:p>
            <a:r>
              <a:rPr lang="en-US" dirty="0">
                <a:solidFill>
                  <a:schemeClr val="bg1"/>
                </a:solidFill>
              </a:rPr>
              <a:t>   </a:t>
            </a:r>
            <a:r>
              <a:rPr lang="en-US" b="1" dirty="0">
                <a:solidFill>
                  <a:schemeClr val="bg1"/>
                </a:solidFill>
              </a:rPr>
              <a:t>let</a:t>
            </a:r>
            <a:r>
              <a:rPr lang="en-US" dirty="0">
                <a:solidFill>
                  <a:schemeClr val="bg1"/>
                </a:solidFill>
              </a:rPr>
              <a:t> mutable </a:t>
            </a:r>
            <a:r>
              <a:rPr lang="en-US" dirty="0" smtClean="0">
                <a:solidFill>
                  <a:schemeClr val="bg1"/>
                </a:solidFill>
              </a:rPr>
              <a:t>t= [[]]</a:t>
            </a:r>
            <a:endParaRPr lang="en-US" dirty="0">
              <a:solidFill>
                <a:schemeClr val="bg1"/>
              </a:solidFill>
            </a:endParaRPr>
          </a:p>
          <a:p>
            <a:r>
              <a:rPr lang="en-US" dirty="0" smtClean="0">
                <a:solidFill>
                  <a:schemeClr val="bg1"/>
                </a:solidFill>
              </a:rPr>
              <a:t>   </a:t>
            </a:r>
            <a:endParaRPr lang="en-US" dirty="0">
              <a:solidFill>
                <a:schemeClr val="bg1"/>
              </a:solidFill>
            </a:endParaRPr>
          </a:p>
          <a:p>
            <a:r>
              <a:rPr lang="en-US" dirty="0">
                <a:solidFill>
                  <a:schemeClr val="bg1"/>
                </a:solidFill>
              </a:rPr>
              <a:t>   </a:t>
            </a:r>
            <a:r>
              <a:rPr lang="en-US" b="1" dirty="0">
                <a:solidFill>
                  <a:schemeClr val="bg1"/>
                </a:solidFill>
              </a:rPr>
              <a:t>member</a:t>
            </a:r>
            <a:r>
              <a:rPr lang="en-US" dirty="0">
                <a:solidFill>
                  <a:schemeClr val="bg1"/>
                </a:solidFill>
              </a:rPr>
              <a:t> </a:t>
            </a:r>
            <a:r>
              <a:rPr lang="en-US" dirty="0" err="1">
                <a:solidFill>
                  <a:schemeClr val="bg1"/>
                </a:solidFill>
              </a:rPr>
              <a:t>this.Push</a:t>
            </a:r>
            <a:r>
              <a:rPr lang="en-US" dirty="0">
                <a:solidFill>
                  <a:schemeClr val="bg1"/>
                </a:solidFill>
              </a:rPr>
              <a:t>() = </a:t>
            </a:r>
            <a:r>
              <a:rPr lang="en-US" dirty="0" smtClean="0">
                <a:solidFill>
                  <a:schemeClr val="bg1"/>
                </a:solidFill>
              </a:rPr>
              <a:t> t&lt;- []::t</a:t>
            </a:r>
            <a:endParaRPr lang="en-US" dirty="0">
              <a:solidFill>
                <a:schemeClr val="bg1"/>
              </a:solidFill>
            </a:endParaRPr>
          </a:p>
          <a:p>
            <a:r>
              <a:rPr lang="en-US" dirty="0" smtClean="0">
                <a:solidFill>
                  <a:schemeClr val="bg1"/>
                </a:solidFill>
              </a:rPr>
              <a:t>          </a:t>
            </a:r>
            <a:endParaRPr lang="en-US" dirty="0">
              <a:solidFill>
                <a:schemeClr val="bg1"/>
              </a:solidFill>
            </a:endParaRPr>
          </a:p>
          <a:p>
            <a:r>
              <a:rPr lang="en-US" dirty="0">
                <a:solidFill>
                  <a:schemeClr val="bg1"/>
                </a:solidFill>
              </a:rPr>
              <a:t>   </a:t>
            </a:r>
            <a:r>
              <a:rPr lang="en-US" b="1" dirty="0">
                <a:solidFill>
                  <a:schemeClr val="bg1"/>
                </a:solidFill>
              </a:rPr>
              <a:t>member</a:t>
            </a:r>
            <a:r>
              <a:rPr lang="en-US" dirty="0">
                <a:solidFill>
                  <a:schemeClr val="bg1"/>
                </a:solidFill>
              </a:rPr>
              <a:t> </a:t>
            </a:r>
            <a:r>
              <a:rPr lang="en-US" dirty="0" err="1">
                <a:solidFill>
                  <a:schemeClr val="bg1"/>
                </a:solidFill>
              </a:rPr>
              <a:t>this.Pop</a:t>
            </a:r>
            <a:r>
              <a:rPr lang="en-US" dirty="0">
                <a:solidFill>
                  <a:schemeClr val="bg1"/>
                </a:solidFill>
              </a:rPr>
              <a:t>() = </a:t>
            </a:r>
          </a:p>
          <a:p>
            <a:r>
              <a:rPr lang="en-US" dirty="0">
                <a:solidFill>
                  <a:schemeClr val="bg1"/>
                </a:solidFill>
              </a:rPr>
              <a:t>          </a:t>
            </a:r>
            <a:r>
              <a:rPr lang="en-US" b="1" dirty="0">
                <a:solidFill>
                  <a:schemeClr val="bg1"/>
                </a:solidFill>
              </a:rPr>
              <a:t>for</a:t>
            </a:r>
            <a:r>
              <a:rPr lang="en-US" dirty="0">
                <a:solidFill>
                  <a:schemeClr val="bg1"/>
                </a:solidFill>
              </a:rPr>
              <a:t> undo in </a:t>
            </a:r>
            <a:r>
              <a:rPr lang="en-US" dirty="0" smtClean="0">
                <a:solidFill>
                  <a:schemeClr val="bg1"/>
                </a:solidFill>
              </a:rPr>
              <a:t>head t </a:t>
            </a:r>
            <a:r>
              <a:rPr lang="en-US" b="1" dirty="0" smtClean="0">
                <a:solidFill>
                  <a:schemeClr val="bg1"/>
                </a:solidFill>
              </a:rPr>
              <a:t>do </a:t>
            </a:r>
            <a:endParaRPr lang="en-US" b="1" dirty="0">
              <a:solidFill>
                <a:schemeClr val="bg1"/>
              </a:solidFill>
            </a:endParaRPr>
          </a:p>
          <a:p>
            <a:r>
              <a:rPr lang="en-US" dirty="0">
                <a:solidFill>
                  <a:schemeClr val="bg1"/>
                </a:solidFill>
              </a:rPr>
              <a:t>       </a:t>
            </a:r>
            <a:r>
              <a:rPr lang="en-US" dirty="0" smtClean="0">
                <a:solidFill>
                  <a:schemeClr val="bg1"/>
                </a:solidFill>
              </a:rPr>
              <a:t>	undo()</a:t>
            </a:r>
            <a:endParaRPr lang="en-US" dirty="0">
              <a:solidFill>
                <a:schemeClr val="bg1"/>
              </a:solidFill>
            </a:endParaRPr>
          </a:p>
          <a:p>
            <a:r>
              <a:rPr lang="en-US" dirty="0">
                <a:solidFill>
                  <a:schemeClr val="bg1"/>
                </a:solidFill>
              </a:rPr>
              <a:t> </a:t>
            </a:r>
            <a:r>
              <a:rPr lang="en-US" dirty="0" smtClean="0">
                <a:solidFill>
                  <a:schemeClr val="bg1"/>
                </a:solidFill>
              </a:rPr>
              <a:t>         t&lt;- tail t</a:t>
            </a:r>
            <a:endParaRPr lang="en-US" dirty="0">
              <a:solidFill>
                <a:schemeClr val="bg1"/>
              </a:solidFill>
            </a:endParaRPr>
          </a:p>
          <a:p>
            <a:r>
              <a:rPr lang="en-US" dirty="0">
                <a:solidFill>
                  <a:schemeClr val="bg1"/>
                </a:solidFill>
              </a:rPr>
              <a:t>          </a:t>
            </a:r>
          </a:p>
          <a:p>
            <a:r>
              <a:rPr lang="en-US" dirty="0">
                <a:solidFill>
                  <a:schemeClr val="bg1"/>
                </a:solidFill>
              </a:rPr>
              <a:t>   </a:t>
            </a:r>
            <a:r>
              <a:rPr lang="en-US" b="1" dirty="0">
                <a:solidFill>
                  <a:schemeClr val="bg1"/>
                </a:solidFill>
              </a:rPr>
              <a:t>member</a:t>
            </a:r>
            <a:r>
              <a:rPr lang="en-US" dirty="0">
                <a:solidFill>
                  <a:schemeClr val="bg1"/>
                </a:solidFill>
              </a:rPr>
              <a:t> </a:t>
            </a:r>
            <a:r>
              <a:rPr lang="en-US" dirty="0" err="1">
                <a:solidFill>
                  <a:schemeClr val="bg1"/>
                </a:solidFill>
              </a:rPr>
              <a:t>this.Add</a:t>
            </a:r>
            <a:r>
              <a:rPr lang="en-US" dirty="0">
                <a:solidFill>
                  <a:schemeClr val="bg1"/>
                </a:solidFill>
              </a:rPr>
              <a:t> undo = </a:t>
            </a:r>
            <a:r>
              <a:rPr lang="en-US" dirty="0" smtClean="0">
                <a:solidFill>
                  <a:schemeClr val="bg1"/>
                </a:solidFill>
              </a:rPr>
              <a:t>t&lt;- (undo::head t):</a:t>
            </a:r>
            <a:r>
              <a:rPr lang="en-US" dirty="0" smtClean="0">
                <a:solidFill>
                  <a:schemeClr val="bg1"/>
                </a:solidFill>
                <a:sym typeface="Wingdings" pitchFamily="2" charset="2"/>
              </a:rPr>
              <a:t>:(tail t)</a:t>
            </a:r>
            <a:endParaRPr lang="en-US" dirty="0" smtClean="0">
              <a:solidFill>
                <a:schemeClr val="bg1"/>
              </a:solidFill>
            </a:endParaRPr>
          </a:p>
        </p:txBody>
      </p:sp>
    </p:spTree>
    <p:extLst>
      <p:ext uri="{BB962C8B-B14F-4D97-AF65-F5344CB8AC3E}">
        <p14:creationId xmlns:p14="http://schemas.microsoft.com/office/powerpoint/2010/main" val="412781326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Partial Orders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5521512"/>
              </a:xfrm>
            </p:spPr>
            <p:txBody>
              <a:bodyPr/>
              <a:lstStyle/>
              <a:p>
                <a:r>
                  <a:rPr lang="en-US" dirty="0" smtClean="0"/>
                  <a:t>Putting it together with Z3: Equalities </a:t>
                </a:r>
              </a:p>
              <a:p>
                <a:pPr marL="377016" lvl="1" indent="0">
                  <a:buNone/>
                </a:pPr>
                <a:endParaRPr lang="en-US" dirty="0"/>
              </a:p>
              <a:p>
                <a:pPr marL="377016" lvl="1" indent="0">
                  <a:buNone/>
                </a:pPr>
                <a14:m>
                  <m:oMathPara xmlns:m="http://schemas.openxmlformats.org/officeDocument/2006/math">
                    <m:oMathParaPr>
                      <m:jc m:val="centerGroup"/>
                    </m:oMathParaPr>
                    <m:oMath xmlns:m="http://schemas.openxmlformats.org/officeDocument/2006/math">
                      <m:d>
                        <m:dPr>
                          <m:ctrlPr>
                            <a:rPr lang="en-US" i="1">
                              <a:latin typeface="Cambria Math"/>
                            </a:rPr>
                          </m:ctrlPr>
                        </m:dPr>
                        <m:e>
                          <m:r>
                            <a:rPr lang="en-US" i="1">
                              <a:latin typeface="Cambria Math"/>
                            </a:rPr>
                            <m:t>𝑎</m:t>
                          </m:r>
                          <m:r>
                            <a:rPr lang="en-US" i="1">
                              <a:latin typeface="Cambria Math"/>
                            </a:rPr>
                            <m:t>≼</m:t>
                          </m:r>
                          <m:r>
                            <a:rPr lang="en-US" i="1">
                              <a:latin typeface="Cambria Math"/>
                            </a:rPr>
                            <m:t>𝑏</m:t>
                          </m:r>
                          <m:r>
                            <a:rPr lang="en-US" i="1">
                              <a:latin typeface="Cambria Math"/>
                            </a:rPr>
                            <m:t>∨</m:t>
                          </m:r>
                          <m:r>
                            <a:rPr lang="en-US" i="1">
                              <a:latin typeface="Cambria Math"/>
                            </a:rPr>
                            <m:t>𝑎</m:t>
                          </m:r>
                          <m:r>
                            <a:rPr lang="en-US" i="1">
                              <a:latin typeface="Cambria Math"/>
                            </a:rPr>
                            <m:t>≼</m:t>
                          </m:r>
                          <m:r>
                            <a:rPr lang="en-US" i="1">
                              <a:latin typeface="Cambria Math"/>
                            </a:rPr>
                            <m:t>𝑐</m:t>
                          </m:r>
                        </m:e>
                      </m:d>
                      <m:r>
                        <a:rPr lang="en-US" i="1">
                          <a:latin typeface="Cambria Math"/>
                        </a:rPr>
                        <m:t>∧</m:t>
                      </m:r>
                      <m:d>
                        <m:dPr>
                          <m:ctrlPr>
                            <a:rPr lang="en-US" i="1">
                              <a:latin typeface="Cambria Math"/>
                            </a:rPr>
                          </m:ctrlPr>
                        </m:dPr>
                        <m:e>
                          <m:r>
                            <a:rPr lang="en-US" i="1">
                              <a:latin typeface="Cambria Math"/>
                            </a:rPr>
                            <m:t>¬</m:t>
                          </m:r>
                          <m:d>
                            <m:dPr>
                              <m:ctrlPr>
                                <a:rPr lang="en-US" i="1">
                                  <a:latin typeface="Cambria Math"/>
                                </a:rPr>
                              </m:ctrlPr>
                            </m:dPr>
                            <m:e>
                              <m:r>
                                <a:rPr lang="en-US" i="1">
                                  <a:latin typeface="Cambria Math"/>
                                </a:rPr>
                                <m:t>𝑏</m:t>
                              </m:r>
                              <m:r>
                                <a:rPr lang="en-US" i="1">
                                  <a:latin typeface="Cambria Math"/>
                                </a:rPr>
                                <m:t>≼</m:t>
                              </m:r>
                              <m:r>
                                <a:rPr lang="en-US" i="1">
                                  <a:latin typeface="Cambria Math"/>
                                </a:rPr>
                                <m:t>𝑐</m:t>
                              </m:r>
                            </m:e>
                          </m:d>
                          <m:r>
                            <a:rPr lang="en-US" i="1">
                              <a:latin typeface="Cambria Math"/>
                            </a:rPr>
                            <m:t>∨</m:t>
                          </m:r>
                          <m:r>
                            <a:rPr lang="en-US" i="1">
                              <a:latin typeface="Cambria Math"/>
                            </a:rPr>
                            <m:t>𝑏</m:t>
                          </m:r>
                          <m:r>
                            <a:rPr lang="en-US" i="1">
                              <a:latin typeface="Cambria Math"/>
                            </a:rPr>
                            <m:t>≼</m:t>
                          </m:r>
                          <m:r>
                            <a:rPr lang="en-US" i="1">
                              <a:latin typeface="Cambria Math"/>
                            </a:rPr>
                            <m:t>𝑑</m:t>
                          </m:r>
                        </m:e>
                      </m:d>
                      <m:r>
                        <a:rPr lang="en-US" i="1">
                          <a:latin typeface="Cambria Math"/>
                        </a:rPr>
                        <m:t>∧</m:t>
                      </m:r>
                      <m:r>
                        <a:rPr lang="en-US" b="0" i="1" smtClean="0">
                          <a:latin typeface="Cambria Math"/>
                        </a:rPr>
                        <m:t>(</m:t>
                      </m:r>
                      <m:r>
                        <a:rPr lang="en-US" b="0" i="1" smtClean="0">
                          <a:latin typeface="Cambria Math"/>
                        </a:rPr>
                        <m:t>𝑑</m:t>
                      </m:r>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𝑑</m:t>
                      </m:r>
                      <m:r>
                        <a:rPr lang="en-US" b="0" i="1" smtClean="0">
                          <a:latin typeface="Cambria Math"/>
                        </a:rPr>
                        <m:t>≼</m:t>
                      </m:r>
                      <m:r>
                        <a:rPr lang="en-US" b="0" i="1" smtClean="0">
                          <a:latin typeface="Cambria Math"/>
                        </a:rPr>
                        <m:t>𝑐</m:t>
                      </m:r>
                      <m:r>
                        <a:rPr lang="en-US" b="0" i="1" smtClean="0">
                          <a:latin typeface="Cambria Math"/>
                        </a:rPr>
                        <m:t>)…</m:t>
                      </m:r>
                    </m:oMath>
                  </m:oMathPara>
                </a14:m>
                <a:endParaRPr lang="en-US" dirty="0"/>
              </a:p>
              <a:p>
                <a:pPr marL="377016" lvl="1" indent="0">
                  <a:buNone/>
                </a:pPr>
                <a:endParaRPr lang="en-US" dirty="0" smtClean="0"/>
              </a:p>
              <a:p>
                <a:pPr marL="377016" lvl="1" indent="0">
                  <a:buNone/>
                </a:pPr>
                <a:endParaRPr lang="en-US" dirty="0" smtClean="0"/>
              </a:p>
              <a:p>
                <a:pPr marL="377016" lvl="1" indent="0">
                  <a:buNone/>
                </a:pPr>
                <a:endParaRPr lang="en-US" dirty="0" smtClean="0"/>
              </a:p>
              <a:p>
                <a:pPr marL="377016" lvl="1" indent="0">
                  <a:buNone/>
                </a:pPr>
                <a:r>
                  <a:rPr lang="en-US" b="1" dirty="0" smtClean="0"/>
                  <a:t>Callback</a:t>
                </a:r>
                <a:r>
                  <a:rPr lang="en-US" dirty="0" smtClean="0"/>
                  <a:t> </a:t>
                </a:r>
              </a:p>
              <a:p>
                <a:pPr marL="377016" lvl="1" indent="0">
                  <a:buNone/>
                </a:pPr>
                <a:r>
                  <a:rPr lang="en-US" dirty="0"/>
                  <a:t>	</a:t>
                </a:r>
                <a:r>
                  <a:rPr lang="en-US" dirty="0" err="1" smtClean="0"/>
                  <a:t>NewEq</a:t>
                </a:r>
                <a:r>
                  <a:rPr lang="en-US" dirty="0" smtClean="0"/>
                  <a:t> : Term -&gt; Term -&gt; unit   - whenever core adds</a:t>
                </a:r>
                <a:br>
                  <a:rPr lang="en-US" dirty="0" smtClean="0"/>
                </a:br>
                <a:r>
                  <a:rPr lang="en-US" dirty="0" smtClean="0"/>
                  <a:t>					    equality between </a:t>
                </a:r>
              </a:p>
              <a:p>
                <a:pPr marL="377016" lvl="1" indent="0">
                  <a:buNone/>
                </a:pPr>
                <a:r>
                  <a:rPr lang="en-US" dirty="0"/>
                  <a:t>	</a:t>
                </a:r>
                <a:r>
                  <a:rPr lang="en-US" dirty="0" smtClean="0"/>
                  <a:t>				    theory terms</a:t>
                </a:r>
              </a:p>
              <a:p>
                <a:pPr marL="377016" lvl="1" indent="0">
                  <a:buNone/>
                </a:pPr>
                <a:r>
                  <a:rPr lang="en-US" b="1" dirty="0" smtClean="0"/>
                  <a:t>Query</a:t>
                </a:r>
              </a:p>
              <a:p>
                <a:pPr marL="377016" lvl="1" indent="0">
                  <a:buNone/>
                </a:pPr>
                <a:r>
                  <a:rPr lang="en-US" dirty="0" smtClean="0"/>
                  <a:t>	</a:t>
                </a:r>
                <a:r>
                  <a:rPr lang="en-US" dirty="0" err="1" smtClean="0"/>
                  <a:t>GetEqcRoot</a:t>
                </a:r>
                <a:r>
                  <a:rPr lang="en-US" dirty="0" smtClean="0"/>
                  <a:t> : Term -&gt; Term	- get equality class root</a:t>
                </a:r>
              </a:p>
              <a:p>
                <a:pPr marL="377016" lvl="1" indent="0">
                  <a:buNone/>
                </a:pPr>
                <a:r>
                  <a:rPr lang="en-US" dirty="0" smtClean="0"/>
                  <a:t>	</a:t>
                </a:r>
                <a:r>
                  <a:rPr lang="en-US" dirty="0" err="1" smtClean="0"/>
                  <a:t>GetEqcNext</a:t>
                </a:r>
                <a:r>
                  <a:rPr lang="en-US" dirty="0" smtClean="0"/>
                  <a:t>: Term -&gt; Term	- loop through equality class</a:t>
                </a:r>
              </a:p>
              <a:p>
                <a:pPr marL="377016" lvl="1" indent="0">
                  <a:buNone/>
                </a:pP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5521512"/>
              </a:xfrm>
              <a:blipFill rotWithShape="1">
                <a:blip r:embed="rId2"/>
                <a:stretch>
                  <a:fillRect l="-73" t="-2649" b="-23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960834" y="1931537"/>
              <a:ext cx="1006200" cy="865800"/>
            </p14:xfrm>
          </p:contentPart>
        </mc:Choice>
        <mc:Fallback xmlns="">
          <p:pic>
            <p:nvPicPr>
              <p:cNvPr id="6" name="Ink 5"/>
              <p:cNvPicPr/>
              <p:nvPr/>
            </p:nvPicPr>
            <p:blipFill>
              <a:blip r:embed="rId4"/>
              <a:stretch>
                <a:fillRect/>
              </a:stretch>
            </p:blipFill>
            <p:spPr>
              <a:xfrm>
                <a:off x="5947514" y="1917857"/>
                <a:ext cx="1032840" cy="89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5661674" y="2794097"/>
              <a:ext cx="590760" cy="202680"/>
            </p14:xfrm>
          </p:contentPart>
        </mc:Choice>
        <mc:Fallback xmlns="">
          <p:pic>
            <p:nvPicPr>
              <p:cNvPr id="8" name="Ink 7"/>
              <p:cNvPicPr/>
              <p:nvPr/>
            </p:nvPicPr>
            <p:blipFill>
              <a:blip r:embed="rId6"/>
              <a:stretch>
                <a:fillRect/>
              </a:stretch>
            </p:blipFill>
            <p:spPr>
              <a:xfrm>
                <a:off x="5650514" y="2784377"/>
                <a:ext cx="611640" cy="223560"/>
              </a:xfrm>
              <a:prstGeom prst="rect">
                <a:avLst/>
              </a:prstGeom>
            </p:spPr>
          </p:pic>
        </mc:Fallback>
      </mc:AlternateContent>
      <p:sp>
        <p:nvSpPr>
          <p:cNvPr id="9" name="TextBox 8"/>
          <p:cNvSpPr txBox="1"/>
          <p:nvPr/>
        </p:nvSpPr>
        <p:spPr>
          <a:xfrm>
            <a:off x="4621288" y="3015734"/>
            <a:ext cx="3813865" cy="369332"/>
          </a:xfrm>
          <a:prstGeom prst="rect">
            <a:avLst/>
          </a:prstGeom>
          <a:noFill/>
        </p:spPr>
        <p:txBody>
          <a:bodyPr wrap="none" rtlCol="0">
            <a:spAutoFit/>
          </a:bodyPr>
          <a:lstStyle/>
          <a:p>
            <a:r>
              <a:rPr lang="en-US" dirty="0" smtClean="0">
                <a:solidFill>
                  <a:schemeClr val="bg1"/>
                </a:solidFill>
              </a:rPr>
              <a:t>Equality added by Z3 during search</a:t>
            </a:r>
          </a:p>
        </p:txBody>
      </p:sp>
    </p:spTree>
    <p:extLst>
      <p:ext uri="{BB962C8B-B14F-4D97-AF65-F5344CB8AC3E}">
        <p14:creationId xmlns:p14="http://schemas.microsoft.com/office/powerpoint/2010/main" val="258165518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User-theories: </a:t>
            </a:r>
            <a:r>
              <a:rPr lang="en-US" sz="4400" dirty="0" smtClean="0"/>
              <a:t>Summary</a:t>
            </a:r>
            <a:endParaRPr lang="en-US" sz="4400" dirty="0"/>
          </a:p>
        </p:txBody>
      </p:sp>
      <p:sp>
        <p:nvSpPr>
          <p:cNvPr id="3" name="Content Placeholder 2"/>
          <p:cNvSpPr>
            <a:spLocks noGrp="1"/>
          </p:cNvSpPr>
          <p:nvPr>
            <p:ph idx="1"/>
          </p:nvPr>
        </p:nvSpPr>
        <p:spPr>
          <a:xfrm>
            <a:off x="381000" y="1412875"/>
            <a:ext cx="8763000" cy="6783395"/>
          </a:xfrm>
        </p:spPr>
        <p:txBody>
          <a:bodyPr/>
          <a:lstStyle/>
          <a:p>
            <a:endParaRPr lang="en-US" dirty="0" smtClean="0"/>
          </a:p>
          <a:p>
            <a:pPr marL="0" indent="0">
              <a:buNone/>
            </a:pPr>
            <a:r>
              <a:rPr lang="en-US" b="1" dirty="0" smtClean="0"/>
              <a:t>Callbacks </a:t>
            </a:r>
          </a:p>
          <a:p>
            <a:pPr lvl="1"/>
            <a:r>
              <a:rPr lang="en-US" dirty="0" smtClean="0"/>
              <a:t>Z3 core solver calls into solver during search</a:t>
            </a:r>
            <a:br>
              <a:rPr lang="en-US" dirty="0" smtClean="0"/>
            </a:br>
            <a:r>
              <a:rPr lang="en-US" dirty="0" err="1">
                <a:solidFill>
                  <a:srgbClr val="0070C0"/>
                </a:solidFill>
              </a:rPr>
              <a:t>NewEq</a:t>
            </a:r>
            <a:r>
              <a:rPr lang="en-US" dirty="0">
                <a:solidFill>
                  <a:srgbClr val="0070C0"/>
                </a:solidFill>
              </a:rPr>
              <a:t> : Term -&gt; Term -&gt; </a:t>
            </a:r>
            <a:r>
              <a:rPr lang="en-US" dirty="0" smtClean="0">
                <a:solidFill>
                  <a:srgbClr val="0070C0"/>
                </a:solidFill>
              </a:rPr>
              <a:t>unit	</a:t>
            </a:r>
            <a:r>
              <a:rPr lang="en-US" dirty="0" smtClean="0"/>
              <a:t>			-new =</a:t>
            </a:r>
            <a:endParaRPr lang="en-US" dirty="0"/>
          </a:p>
          <a:p>
            <a:pPr marL="377016" lvl="1" indent="0">
              <a:buNone/>
            </a:pPr>
            <a:r>
              <a:rPr lang="en-US" dirty="0"/>
              <a:t> </a:t>
            </a:r>
            <a:r>
              <a:rPr lang="en-US" dirty="0" smtClean="0"/>
              <a:t>    </a:t>
            </a:r>
            <a:r>
              <a:rPr lang="en-US" dirty="0" err="1">
                <a:solidFill>
                  <a:srgbClr val="0070C0"/>
                </a:solidFill>
              </a:rPr>
              <a:t>ReduceApp</a:t>
            </a:r>
            <a:r>
              <a:rPr lang="en-US" dirty="0">
                <a:solidFill>
                  <a:srgbClr val="0070C0"/>
                </a:solidFill>
              </a:rPr>
              <a:t> : </a:t>
            </a:r>
            <a:r>
              <a:rPr lang="en-US" dirty="0" err="1">
                <a:solidFill>
                  <a:srgbClr val="0070C0"/>
                </a:solidFill>
              </a:rPr>
              <a:t>FuncDecl</a:t>
            </a:r>
            <a:r>
              <a:rPr lang="en-US" dirty="0">
                <a:solidFill>
                  <a:srgbClr val="0070C0"/>
                </a:solidFill>
              </a:rPr>
              <a:t> -&gt; Term[] -&gt; Term </a:t>
            </a:r>
            <a:r>
              <a:rPr lang="en-US" dirty="0" smtClean="0">
                <a:solidFill>
                  <a:srgbClr val="0070C0"/>
                </a:solidFill>
              </a:rPr>
              <a:t>option </a:t>
            </a:r>
            <a:r>
              <a:rPr lang="en-US" dirty="0" smtClean="0"/>
              <a:t>	-simplify</a:t>
            </a:r>
          </a:p>
          <a:p>
            <a:pPr marL="0" indent="0">
              <a:buNone/>
            </a:pPr>
            <a:r>
              <a:rPr lang="en-US" b="1" dirty="0" smtClean="0"/>
              <a:t>Queries</a:t>
            </a:r>
          </a:p>
          <a:p>
            <a:pPr lvl="1"/>
            <a:r>
              <a:rPr lang="en-US" dirty="0" smtClean="0"/>
              <a:t>Expose state during search</a:t>
            </a:r>
            <a:br>
              <a:rPr lang="en-US" dirty="0" smtClean="0"/>
            </a:br>
            <a:r>
              <a:rPr lang="en-US" dirty="0" err="1">
                <a:solidFill>
                  <a:srgbClr val="0070C0"/>
                </a:solidFill>
              </a:rPr>
              <a:t>GetEqcRoot</a:t>
            </a:r>
            <a:r>
              <a:rPr lang="en-US" dirty="0">
                <a:solidFill>
                  <a:srgbClr val="0070C0"/>
                </a:solidFill>
              </a:rPr>
              <a:t> : Term -&gt; </a:t>
            </a:r>
            <a:r>
              <a:rPr lang="en-US" dirty="0" smtClean="0">
                <a:solidFill>
                  <a:srgbClr val="0070C0"/>
                </a:solidFill>
              </a:rPr>
              <a:t>Term</a:t>
            </a:r>
            <a:r>
              <a:rPr lang="en-US" dirty="0" smtClean="0"/>
              <a:t>			- = root</a:t>
            </a:r>
            <a:br>
              <a:rPr lang="en-US" dirty="0" smtClean="0"/>
            </a:br>
            <a:r>
              <a:rPr lang="en-US" dirty="0" err="1" smtClean="0">
                <a:solidFill>
                  <a:srgbClr val="0070C0"/>
                </a:solidFill>
              </a:rPr>
              <a:t>GetParents</a:t>
            </a:r>
            <a:r>
              <a:rPr lang="en-US" dirty="0" smtClean="0">
                <a:solidFill>
                  <a:srgbClr val="0070C0"/>
                </a:solidFill>
              </a:rPr>
              <a:t>: Term -&gt; Term[]</a:t>
            </a:r>
            <a:r>
              <a:rPr lang="en-US" dirty="0" smtClean="0"/>
              <a:t>			- super-terms</a:t>
            </a:r>
            <a:endParaRPr lang="en-US" dirty="0"/>
          </a:p>
          <a:p>
            <a:pPr marL="0" indent="0">
              <a:buNone/>
            </a:pPr>
            <a:r>
              <a:rPr lang="en-US" b="1" dirty="0" smtClean="0"/>
              <a:t>Updates</a:t>
            </a:r>
          </a:p>
          <a:p>
            <a:pPr lvl="1"/>
            <a:r>
              <a:rPr lang="en-US" dirty="0" smtClean="0"/>
              <a:t>Let user solver update core solver state</a:t>
            </a:r>
            <a:br>
              <a:rPr lang="en-US" dirty="0" smtClean="0"/>
            </a:br>
            <a:r>
              <a:rPr lang="en-US" dirty="0" err="1" smtClean="0">
                <a:solidFill>
                  <a:srgbClr val="0070C0"/>
                </a:solidFill>
              </a:rPr>
              <a:t>AssertTheoryAxiom</a:t>
            </a:r>
            <a:r>
              <a:rPr lang="en-US" dirty="0" smtClean="0">
                <a:solidFill>
                  <a:srgbClr val="0070C0"/>
                </a:solidFill>
              </a:rPr>
              <a:t>: Term -&gt; unit</a:t>
            </a:r>
            <a:r>
              <a:rPr lang="en-US" dirty="0" smtClean="0"/>
              <a:t>		- assert during </a:t>
            </a:r>
            <a:br>
              <a:rPr lang="en-US" dirty="0" smtClean="0"/>
            </a:br>
            <a:r>
              <a:rPr lang="en-US" dirty="0" smtClean="0"/>
              <a:t>							  search</a:t>
            </a:r>
            <a:br>
              <a:rPr lang="en-US" dirty="0" smtClean="0"/>
            </a:br>
            <a:endParaRPr lang="en-US" dirty="0" smtClean="0"/>
          </a:p>
          <a:p>
            <a:pPr lvl="1"/>
            <a:endParaRPr lang="en-US" dirty="0"/>
          </a:p>
          <a:p>
            <a:endParaRPr lang="en-US" dirty="0" smtClean="0"/>
          </a:p>
          <a:p>
            <a:endParaRPr lang="en-US" dirty="0" smtClean="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6" name="TextBox 5"/>
          <p:cNvSpPr txBox="1"/>
          <p:nvPr/>
        </p:nvSpPr>
        <p:spPr>
          <a:xfrm>
            <a:off x="1066800" y="3657600"/>
            <a:ext cx="1107996" cy="369332"/>
          </a:xfrm>
          <a:prstGeom prst="rect">
            <a:avLst/>
          </a:prstGeom>
          <a:noFill/>
        </p:spPr>
        <p:txBody>
          <a:bodyPr wrap="none" rtlCol="0">
            <a:spAutoFit/>
          </a:bodyPr>
          <a:lstStyle/>
          <a:p>
            <a:r>
              <a:rPr lang="en-US" dirty="0">
                <a:solidFill>
                  <a:schemeClr val="bg1"/>
                </a:solidFill>
              </a:rPr>
              <a:t>	</a:t>
            </a:r>
            <a:endParaRPr lang="en-US" dirty="0" smtClean="0">
              <a:solidFill>
                <a:schemeClr val="bg1"/>
              </a:solidFill>
            </a:endParaRPr>
          </a:p>
        </p:txBody>
      </p:sp>
    </p:spTree>
    <p:extLst>
      <p:ext uri="{BB962C8B-B14F-4D97-AF65-F5344CB8AC3E}">
        <p14:creationId xmlns:p14="http://schemas.microsoft.com/office/powerpoint/2010/main" val="42396159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Getting Answers from Z3</a:t>
            </a:r>
            <a:endParaRPr lang="en-US" dirty="0"/>
          </a:p>
        </p:txBody>
      </p:sp>
      <p:sp>
        <p:nvSpPr>
          <p:cNvPr id="3" name="Content Placeholder 2"/>
          <p:cNvSpPr>
            <a:spLocks noGrp="1"/>
          </p:cNvSpPr>
          <p:nvPr>
            <p:ph idx="1"/>
          </p:nvPr>
        </p:nvSpPr>
        <p:spPr>
          <a:xfrm>
            <a:off x="381000" y="1412875"/>
            <a:ext cx="8382000" cy="5318379"/>
          </a:xfrm>
        </p:spPr>
        <p:txBody>
          <a:bodyPr/>
          <a:lstStyle/>
          <a:p>
            <a:pPr marL="0" indent="0">
              <a:buNone/>
            </a:pPr>
            <a:r>
              <a:rPr lang="en-US" b="1" dirty="0" smtClean="0"/>
              <a:t>Models</a:t>
            </a:r>
          </a:p>
          <a:p>
            <a:pPr lvl="1"/>
            <a:r>
              <a:rPr lang="en-US" dirty="0" smtClean="0"/>
              <a:t>When a formula is </a:t>
            </a:r>
            <a:r>
              <a:rPr lang="en-US" dirty="0" err="1" smtClean="0"/>
              <a:t>satisfiable</a:t>
            </a:r>
            <a:r>
              <a:rPr lang="en-US" dirty="0" smtClean="0"/>
              <a:t> – an interpretation that satisfies </a:t>
            </a:r>
            <a:br>
              <a:rPr lang="en-US" dirty="0" smtClean="0"/>
            </a:br>
            <a:r>
              <a:rPr lang="en-US" dirty="0" smtClean="0"/>
              <a:t>the formula</a:t>
            </a:r>
          </a:p>
          <a:p>
            <a:pPr lvl="1"/>
            <a:endParaRPr lang="en-US" dirty="0" smtClean="0"/>
          </a:p>
          <a:p>
            <a:pPr marL="0" indent="0">
              <a:buNone/>
            </a:pPr>
            <a:r>
              <a:rPr lang="en-US" b="1" dirty="0" smtClean="0"/>
              <a:t>Proofs</a:t>
            </a:r>
          </a:p>
          <a:p>
            <a:pPr lvl="1"/>
            <a:r>
              <a:rPr lang="en-US" dirty="0" smtClean="0"/>
              <a:t>When a formula is </a:t>
            </a:r>
            <a:r>
              <a:rPr lang="en-US" dirty="0" err="1" smtClean="0"/>
              <a:t>unsatisfiable</a:t>
            </a:r>
            <a:r>
              <a:rPr lang="en-US" dirty="0" smtClean="0"/>
              <a:t> – a proof object with the proof steps used by Z3</a:t>
            </a:r>
          </a:p>
          <a:p>
            <a:pPr lvl="1"/>
            <a:endParaRPr lang="en-US" dirty="0" smtClean="0"/>
          </a:p>
          <a:p>
            <a:pPr marL="0" indent="0">
              <a:buNone/>
            </a:pPr>
            <a:r>
              <a:rPr lang="en-US" b="1" dirty="0" smtClean="0"/>
              <a:t>Simplification</a:t>
            </a:r>
          </a:p>
          <a:p>
            <a:pPr lvl="1"/>
            <a:r>
              <a:rPr lang="en-US" dirty="0" smtClean="0"/>
              <a:t>Use Z3 for algebraic simplification – heuristic, incomplete.</a:t>
            </a:r>
          </a:p>
          <a:p>
            <a:pPr marL="377016" lvl="1" indent="0">
              <a:buNone/>
            </a:pPr>
            <a:endParaRPr lang="en-US" dirty="0" smtClean="0"/>
          </a:p>
          <a:p>
            <a:pPr marL="0" indent="0">
              <a:buNone/>
            </a:pPr>
            <a:r>
              <a:rPr lang="en-US" b="1" dirty="0" smtClean="0"/>
              <a:t>Implied Equalities</a:t>
            </a:r>
          </a:p>
          <a:p>
            <a:pPr lvl="1"/>
            <a:r>
              <a:rPr lang="en-US" dirty="0" smtClean="0"/>
              <a:t>Obtain set of equalities implied by logical context</a:t>
            </a:r>
            <a:endParaRPr lang="en-US" dirty="0"/>
          </a:p>
        </p:txBody>
      </p:sp>
    </p:spTree>
    <p:extLst>
      <p:ext uri="{BB962C8B-B14F-4D97-AF65-F5344CB8AC3E}">
        <p14:creationId xmlns:p14="http://schemas.microsoft.com/office/powerpoint/2010/main" val="9032279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Job Shop Scheduling</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4" y="2446985"/>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99843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Summary</a:t>
            </a:r>
            <a:endParaRPr lang="en-US" dirty="0"/>
          </a:p>
        </p:txBody>
      </p:sp>
      <p:sp>
        <p:nvSpPr>
          <p:cNvPr id="3" name="Content Placeholder 2"/>
          <p:cNvSpPr>
            <a:spLocks noGrp="1"/>
          </p:cNvSpPr>
          <p:nvPr>
            <p:ph idx="1"/>
          </p:nvPr>
        </p:nvSpPr>
        <p:spPr>
          <a:xfrm>
            <a:off x="381000" y="1412875"/>
            <a:ext cx="8382000" cy="5176802"/>
          </a:xfrm>
        </p:spPr>
        <p:txBody>
          <a:bodyPr/>
          <a:lstStyle/>
          <a:p>
            <a:r>
              <a:rPr lang="en-US" b="1" dirty="0" smtClean="0"/>
              <a:t>Core Theories</a:t>
            </a:r>
          </a:p>
          <a:p>
            <a:pPr lvl="1"/>
            <a:r>
              <a:rPr lang="en-US" dirty="0" smtClean="0"/>
              <a:t>Z3 supports a set of core theories,</a:t>
            </a:r>
            <a:br>
              <a:rPr lang="en-US" dirty="0" smtClean="0"/>
            </a:br>
            <a:r>
              <a:rPr lang="en-US" dirty="0" smtClean="0"/>
              <a:t>	Arithmetic, Data-Types, Bit-vectors, Arrays</a:t>
            </a:r>
          </a:p>
          <a:p>
            <a:pPr lvl="1"/>
            <a:r>
              <a:rPr lang="en-US" dirty="0" smtClean="0"/>
              <a:t>Z3 supports formulas with quantifiers using instantiation</a:t>
            </a:r>
          </a:p>
          <a:p>
            <a:r>
              <a:rPr lang="en-US" b="1" dirty="0" smtClean="0"/>
              <a:t>User Theories</a:t>
            </a:r>
            <a:endParaRPr lang="en-US" dirty="0" smtClean="0"/>
          </a:p>
          <a:p>
            <a:pPr lvl="1"/>
            <a:r>
              <a:rPr lang="en-US" dirty="0" smtClean="0"/>
              <a:t>Z3 supports adding user theories,</a:t>
            </a:r>
          </a:p>
          <a:p>
            <a:pPr lvl="2"/>
            <a:r>
              <a:rPr lang="en-US" dirty="0" smtClean="0"/>
              <a:t>We sketched a basic solver for Partial Orders</a:t>
            </a:r>
          </a:p>
          <a:p>
            <a:pPr lvl="2"/>
            <a:r>
              <a:rPr lang="en-US" dirty="0" smtClean="0"/>
              <a:t>Z3 is open for external solver integration: </a:t>
            </a:r>
            <a:br>
              <a:rPr lang="en-US" dirty="0" smtClean="0"/>
            </a:br>
            <a:r>
              <a:rPr lang="en-US" dirty="0" smtClean="0"/>
              <a:t>Strings, Queues, Formal Languages, Floating points, Orders, Lattices, Local Theories, Computer Algebra, ..</a:t>
            </a:r>
          </a:p>
          <a:p>
            <a:r>
              <a:rPr lang="en-US" b="1" dirty="0" smtClean="0"/>
              <a:t>Answers</a:t>
            </a:r>
            <a:endParaRPr lang="en-US" dirty="0" smtClean="0"/>
          </a:p>
          <a:p>
            <a:pPr lvl="1"/>
            <a:r>
              <a:rPr lang="en-US" dirty="0" smtClean="0"/>
              <a:t>Z3 supports extracting additional information</a:t>
            </a:r>
          </a:p>
          <a:p>
            <a:pPr marL="377016" lvl="1" indent="0">
              <a:buNone/>
            </a:pPr>
            <a:r>
              <a:rPr lang="en-US" dirty="0"/>
              <a:t>	</a:t>
            </a:r>
            <a:r>
              <a:rPr lang="en-US" dirty="0" smtClean="0"/>
              <a:t>Models, Proofs, Implied Equalities, Simplification</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12446280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432516" y="1657574"/>
            <a:ext cx="8382000" cy="3059299"/>
          </a:xfrm>
        </p:spPr>
        <p:txBody>
          <a:bodyPr/>
          <a:lstStyle/>
          <a:p>
            <a:r>
              <a:rPr lang="en-US" dirty="0" smtClean="0"/>
              <a:t>SMT2 is a </a:t>
            </a:r>
            <a:r>
              <a:rPr lang="en-US" i="1" dirty="0" smtClean="0"/>
              <a:t>new </a:t>
            </a:r>
            <a:r>
              <a:rPr lang="en-US" dirty="0" smtClean="0"/>
              <a:t>format for exchanging benchmarks between SMT solvers.</a:t>
            </a:r>
          </a:p>
          <a:p>
            <a:endParaRPr lang="en-US" dirty="0" smtClean="0"/>
          </a:p>
          <a:p>
            <a:r>
              <a:rPr lang="en-US" dirty="0" smtClean="0"/>
              <a:t>It is convenient for text-based interaction.</a:t>
            </a:r>
          </a:p>
          <a:p>
            <a:endParaRPr lang="en-US" dirty="0" smtClean="0"/>
          </a:p>
          <a:p>
            <a:r>
              <a:rPr lang="en-US" dirty="0" smtClean="0"/>
              <a:t>Z3 currently supports most of SMT2 + includes additional goodies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7025286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2687894"/>
            <a:ext cx="8382000" cy="3705630"/>
          </a:xfrm>
        </p:spPr>
        <p:txBody>
          <a:bodyPr/>
          <a:lstStyle/>
          <a:p>
            <a:pPr marL="0" indent="0">
              <a:buNone/>
            </a:pPr>
            <a:r>
              <a:rPr lang="en-US" dirty="0"/>
              <a:t>(set-logic QF_IDL) </a:t>
            </a:r>
          </a:p>
          <a:p>
            <a:pPr marL="0" indent="0">
              <a:buNone/>
            </a:pPr>
            <a:endParaRPr lang="en-US" dirty="0"/>
          </a:p>
          <a:p>
            <a:pPr marL="0" indent="0">
              <a:buNone/>
            </a:pPr>
            <a:r>
              <a:rPr lang="en-US" dirty="0"/>
              <a:t>(declare-fun t11 () </a:t>
            </a:r>
            <a:r>
              <a:rPr lang="en-US" dirty="0" err="1"/>
              <a:t>Int</a:t>
            </a:r>
            <a:r>
              <a:rPr lang="en-US" dirty="0"/>
              <a:t>)</a:t>
            </a:r>
          </a:p>
          <a:p>
            <a:pPr marL="0" indent="0">
              <a:buNone/>
            </a:pPr>
            <a:r>
              <a:rPr lang="en-US" dirty="0"/>
              <a:t>(declare-fun t12 () </a:t>
            </a:r>
            <a:r>
              <a:rPr lang="en-US" dirty="0" err="1"/>
              <a:t>Int</a:t>
            </a:r>
            <a:r>
              <a:rPr lang="en-US" dirty="0"/>
              <a:t>)</a:t>
            </a:r>
          </a:p>
          <a:p>
            <a:pPr marL="0" indent="0">
              <a:buNone/>
            </a:pPr>
            <a:r>
              <a:rPr lang="en-US" dirty="0"/>
              <a:t>(declare-fun t21 () </a:t>
            </a:r>
            <a:r>
              <a:rPr lang="en-US" dirty="0" err="1"/>
              <a:t>Int</a:t>
            </a:r>
            <a:r>
              <a:rPr lang="en-US" dirty="0"/>
              <a:t>)</a:t>
            </a:r>
          </a:p>
          <a:p>
            <a:pPr marL="0" indent="0">
              <a:buNone/>
            </a:pPr>
            <a:r>
              <a:rPr lang="en-US" dirty="0"/>
              <a:t>(declare-fun t22 () </a:t>
            </a:r>
            <a:r>
              <a:rPr lang="en-US" dirty="0" err="1"/>
              <a:t>Int</a:t>
            </a:r>
            <a:r>
              <a:rPr lang="en-US" dirty="0"/>
              <a:t>)</a:t>
            </a:r>
          </a:p>
          <a:p>
            <a:pPr marL="0" indent="0">
              <a:buNone/>
            </a:pPr>
            <a:r>
              <a:rPr lang="en-US" dirty="0"/>
              <a:t>(declare-fun t31 () </a:t>
            </a:r>
            <a:r>
              <a:rPr lang="en-US" dirty="0" err="1"/>
              <a:t>Int</a:t>
            </a:r>
            <a:r>
              <a:rPr lang="en-US" dirty="0"/>
              <a:t>)</a:t>
            </a:r>
          </a:p>
          <a:p>
            <a:pPr marL="0" indent="0">
              <a:buNone/>
            </a:pPr>
            <a:r>
              <a:rPr lang="en-US" dirty="0"/>
              <a:t>(declare-fun t32 () </a:t>
            </a:r>
            <a:r>
              <a:rPr lang="en-US" dirty="0" err="1"/>
              <a:t>Int</a:t>
            </a:r>
            <a:r>
              <a:rPr lang="en-US" dirty="0" smtClean="0"/>
              <a:t>)</a:t>
            </a:r>
            <a:endParaRPr lang="en-US" dirty="0"/>
          </a:p>
        </p:txBody>
      </p:sp>
      <p:sp>
        <p:nvSpPr>
          <p:cNvPr id="5" name="TextBox 4"/>
          <p:cNvSpPr txBox="1"/>
          <p:nvPr/>
        </p:nvSpPr>
        <p:spPr>
          <a:xfrm>
            <a:off x="4778062" y="2579940"/>
            <a:ext cx="3518912" cy="1200329"/>
          </a:xfrm>
          <a:prstGeom prst="rect">
            <a:avLst/>
          </a:prstGeom>
          <a:noFill/>
        </p:spPr>
        <p:txBody>
          <a:bodyPr wrap="none" rtlCol="0">
            <a:spAutoFit/>
          </a:bodyPr>
          <a:lstStyle/>
          <a:p>
            <a:r>
              <a:rPr lang="en-US" dirty="0" smtClean="0">
                <a:solidFill>
                  <a:srgbClr val="7030A0"/>
                </a:solidFill>
              </a:rPr>
              <a:t>Optionally specify the logic.</a:t>
            </a:r>
            <a:br>
              <a:rPr lang="en-US" dirty="0" smtClean="0">
                <a:solidFill>
                  <a:srgbClr val="7030A0"/>
                </a:solidFill>
              </a:rPr>
            </a:br>
            <a:r>
              <a:rPr lang="en-US" dirty="0" smtClean="0">
                <a:solidFill>
                  <a:srgbClr val="7030A0"/>
                </a:solidFill>
              </a:rPr>
              <a:t>The benchmark is going to use</a:t>
            </a:r>
            <a:br>
              <a:rPr lang="en-US" dirty="0" smtClean="0">
                <a:solidFill>
                  <a:srgbClr val="7030A0"/>
                </a:solidFill>
              </a:rPr>
            </a:br>
            <a:r>
              <a:rPr lang="en-US" i="1" dirty="0" smtClean="0">
                <a:solidFill>
                  <a:srgbClr val="7030A0"/>
                </a:solidFill>
              </a:rPr>
              <a:t>Integer Difference Logic </a:t>
            </a:r>
            <a:r>
              <a:rPr lang="en-US" dirty="0" smtClean="0">
                <a:solidFill>
                  <a:srgbClr val="7030A0"/>
                </a:solidFill>
              </a:rPr>
              <a:t>and use</a:t>
            </a:r>
            <a:br>
              <a:rPr lang="en-US" dirty="0" smtClean="0">
                <a:solidFill>
                  <a:srgbClr val="7030A0"/>
                </a:solidFill>
              </a:rPr>
            </a:br>
            <a:r>
              <a:rPr lang="en-US" dirty="0" smtClean="0">
                <a:solidFill>
                  <a:srgbClr val="7030A0"/>
                </a:solidFill>
              </a:rPr>
              <a:t>the a solver for difference logic</a:t>
            </a:r>
            <a:endParaRPr lang="en-US" i="1" dirty="0" smtClean="0">
              <a:solidFill>
                <a:srgbClr val="7030A0"/>
              </a:solidFill>
            </a:endParaRPr>
          </a:p>
        </p:txBody>
      </p:sp>
      <p:sp>
        <p:nvSpPr>
          <p:cNvPr id="6" name="TextBox 5"/>
          <p:cNvSpPr txBox="1"/>
          <p:nvPr/>
        </p:nvSpPr>
        <p:spPr>
          <a:xfrm>
            <a:off x="4840309" y="4509626"/>
            <a:ext cx="3685624" cy="1200329"/>
          </a:xfrm>
          <a:prstGeom prst="rect">
            <a:avLst/>
          </a:prstGeom>
          <a:noFill/>
        </p:spPr>
        <p:txBody>
          <a:bodyPr wrap="none" rtlCol="0">
            <a:spAutoFit/>
          </a:bodyPr>
          <a:lstStyle/>
          <a:p>
            <a:r>
              <a:rPr lang="en-US" dirty="0" smtClean="0">
                <a:solidFill>
                  <a:srgbClr val="7030A0"/>
                </a:solidFill>
              </a:rPr>
              <a:t>Declare constants that are going</a:t>
            </a:r>
            <a:br>
              <a:rPr lang="en-US" dirty="0" smtClean="0">
                <a:solidFill>
                  <a:srgbClr val="7030A0"/>
                </a:solidFill>
              </a:rPr>
            </a:br>
            <a:r>
              <a:rPr lang="en-US" dirty="0" smtClean="0">
                <a:solidFill>
                  <a:srgbClr val="7030A0"/>
                </a:solidFill>
              </a:rPr>
              <a:t>to be used in the problem.</a:t>
            </a:r>
          </a:p>
          <a:p>
            <a:r>
              <a:rPr lang="en-US" dirty="0" smtClean="0">
                <a:solidFill>
                  <a:srgbClr val="7030A0"/>
                </a:solidFill>
              </a:rPr>
              <a:t>Constants</a:t>
            </a:r>
            <a:r>
              <a:rPr lang="en-US" i="1" dirty="0" smtClean="0">
                <a:solidFill>
                  <a:srgbClr val="7030A0"/>
                </a:solidFill>
              </a:rPr>
              <a:t> </a:t>
            </a:r>
            <a:r>
              <a:rPr lang="en-US" dirty="0" smtClean="0">
                <a:solidFill>
                  <a:srgbClr val="7030A0"/>
                </a:solidFill>
              </a:rPr>
              <a:t>are functions that don’t</a:t>
            </a:r>
            <a:r>
              <a:rPr lang="en-US" i="1" dirty="0">
                <a:solidFill>
                  <a:srgbClr val="7030A0"/>
                </a:solidFill>
              </a:rPr>
              <a:t> </a:t>
            </a:r>
            <a:r>
              <a:rPr lang="en-US" dirty="0">
                <a:solidFill>
                  <a:srgbClr val="7030A0"/>
                </a:solidFill>
              </a:rPr>
              <a:t/>
            </a:r>
            <a:br>
              <a:rPr lang="en-US" dirty="0">
                <a:solidFill>
                  <a:srgbClr val="7030A0"/>
                </a:solidFill>
              </a:rPr>
            </a:br>
            <a:r>
              <a:rPr lang="en-US" dirty="0" smtClean="0">
                <a:solidFill>
                  <a:srgbClr val="7030A0"/>
                </a:solidFill>
              </a:rPr>
              <a:t>take any arguments.</a:t>
            </a:r>
          </a:p>
        </p:txBody>
      </p:sp>
      <p:sp>
        <p:nvSpPr>
          <p:cNvPr id="7" name="TextBox 6"/>
          <p:cNvSpPr txBox="1"/>
          <p:nvPr/>
        </p:nvSpPr>
        <p:spPr>
          <a:xfrm>
            <a:off x="540913" y="1803042"/>
            <a:ext cx="2121093" cy="369332"/>
          </a:xfrm>
          <a:prstGeom prst="rect">
            <a:avLst/>
          </a:prstGeom>
          <a:noFill/>
        </p:spPr>
        <p:txBody>
          <a:bodyPr wrap="none" rtlCol="0">
            <a:spAutoFit/>
          </a:bodyPr>
          <a:lstStyle/>
          <a:p>
            <a:r>
              <a:rPr lang="en-US" dirty="0" smtClean="0">
                <a:solidFill>
                  <a:schemeClr val="bg1"/>
                </a:solidFill>
              </a:rPr>
              <a:t>Z3.exe /</a:t>
            </a:r>
            <a:r>
              <a:rPr lang="en-US" dirty="0" err="1" smtClean="0">
                <a:solidFill>
                  <a:schemeClr val="bg1"/>
                </a:solidFill>
              </a:rPr>
              <a:t>smtc</a:t>
            </a:r>
            <a:r>
              <a:rPr lang="en-US" dirty="0" smtClean="0">
                <a:solidFill>
                  <a:schemeClr val="bg1"/>
                </a:solidFill>
              </a:rPr>
              <a:t> /</a:t>
            </a:r>
            <a:r>
              <a:rPr lang="en-US" dirty="0" err="1" smtClean="0">
                <a:solidFill>
                  <a:schemeClr val="bg1"/>
                </a:solidFill>
              </a:rPr>
              <a:t>si</a:t>
            </a:r>
            <a:r>
              <a:rPr lang="en-US" dirty="0" smtClean="0">
                <a:solidFill>
                  <a:schemeClr val="bg1"/>
                </a:solidFill>
              </a:rPr>
              <a:t> /m</a:t>
            </a:r>
          </a:p>
        </p:txBody>
      </p:sp>
      <p:sp>
        <p:nvSpPr>
          <p:cNvPr id="8" name="TextBox 7"/>
          <p:cNvSpPr txBox="1"/>
          <p:nvPr/>
        </p:nvSpPr>
        <p:spPr>
          <a:xfrm>
            <a:off x="4778062" y="1572209"/>
            <a:ext cx="4172937" cy="646331"/>
          </a:xfrm>
          <a:prstGeom prst="rect">
            <a:avLst/>
          </a:prstGeom>
          <a:noFill/>
        </p:spPr>
        <p:txBody>
          <a:bodyPr wrap="none" rtlCol="0">
            <a:spAutoFit/>
          </a:bodyPr>
          <a:lstStyle/>
          <a:p>
            <a:r>
              <a:rPr lang="en-US" dirty="0" smtClean="0">
                <a:solidFill>
                  <a:srgbClr val="7030A0"/>
                </a:solidFill>
              </a:rPr>
              <a:t>Start Z3 using </a:t>
            </a:r>
            <a:r>
              <a:rPr lang="en-US" i="1" dirty="0" err="1" smtClean="0">
                <a:solidFill>
                  <a:srgbClr val="7030A0"/>
                </a:solidFill>
              </a:rPr>
              <a:t>smt</a:t>
            </a:r>
            <a:r>
              <a:rPr lang="en-US" i="1" dirty="0" smtClean="0">
                <a:solidFill>
                  <a:srgbClr val="7030A0"/>
                </a:solidFill>
              </a:rPr>
              <a:t> command-mode</a:t>
            </a:r>
            <a:br>
              <a:rPr lang="en-US" i="1" dirty="0" smtClean="0">
                <a:solidFill>
                  <a:srgbClr val="7030A0"/>
                </a:solidFill>
              </a:rPr>
            </a:br>
            <a:r>
              <a:rPr lang="en-US" dirty="0" smtClean="0">
                <a:solidFill>
                  <a:srgbClr val="7030A0"/>
                </a:solidFill>
              </a:rPr>
              <a:t>in </a:t>
            </a:r>
            <a:r>
              <a:rPr lang="en-US" i="1" dirty="0" smtClean="0">
                <a:solidFill>
                  <a:srgbClr val="7030A0"/>
                </a:solidFill>
              </a:rPr>
              <a:t>interactive (/</a:t>
            </a:r>
            <a:r>
              <a:rPr lang="en-US" i="1" dirty="0" err="1" smtClean="0">
                <a:solidFill>
                  <a:srgbClr val="7030A0"/>
                </a:solidFill>
              </a:rPr>
              <a:t>si</a:t>
            </a:r>
            <a:r>
              <a:rPr lang="en-US" i="1" dirty="0" smtClean="0">
                <a:solidFill>
                  <a:srgbClr val="7030A0"/>
                </a:solidFill>
              </a:rPr>
              <a:t>) </a:t>
            </a:r>
            <a:r>
              <a:rPr lang="en-US" dirty="0" smtClean="0">
                <a:solidFill>
                  <a:srgbClr val="7030A0"/>
                </a:solidFill>
              </a:rPr>
              <a:t>enable models (</a:t>
            </a:r>
            <a:r>
              <a:rPr lang="en-US" i="1" dirty="0" smtClean="0">
                <a:solidFill>
                  <a:srgbClr val="7030A0"/>
                </a:solidFill>
              </a:rPr>
              <a:t>/m</a:t>
            </a:r>
            <a:r>
              <a:rPr lang="en-US" dirty="0" smtClean="0">
                <a:solidFill>
                  <a:srgbClr val="7030A0"/>
                </a:solidFill>
              </a:rPr>
              <a:t>).</a:t>
            </a:r>
            <a:endParaRPr lang="en-US" i="1" dirty="0" smtClean="0">
              <a:solidFill>
                <a:srgbClr val="7030A0"/>
              </a:solidFill>
            </a:endParaRPr>
          </a:p>
        </p:txBody>
      </p:sp>
    </p:spTree>
    <p:extLst>
      <p:ext uri="{BB962C8B-B14F-4D97-AF65-F5344CB8AC3E}">
        <p14:creationId xmlns:p14="http://schemas.microsoft.com/office/powerpoint/2010/main" val="404513482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491543" y="3550768"/>
            <a:ext cx="8382000" cy="1335750"/>
          </a:xfrm>
        </p:spPr>
        <p:txBody>
          <a:bodyPr/>
          <a:lstStyle/>
          <a:p>
            <a:pPr marL="0" indent="0">
              <a:buNone/>
            </a:pPr>
            <a:r>
              <a:rPr lang="en-US" dirty="0" smtClean="0"/>
              <a:t>(assert </a:t>
            </a:r>
            <a:r>
              <a:rPr lang="en-US" dirty="0"/>
              <a:t>(and (&gt;= t11 0) (&gt;= t12 (+ t11 2)) (&lt;= (+ t12 1) 8)))</a:t>
            </a:r>
          </a:p>
          <a:p>
            <a:pPr marL="0" indent="0">
              <a:buNone/>
            </a:pPr>
            <a:r>
              <a:rPr lang="en-US" dirty="0"/>
              <a:t>(assert (and (&gt;= t21 0) (&gt;= t22 (+ t21 3)) (&lt;= (+ t22 1) 8)))</a:t>
            </a:r>
          </a:p>
          <a:p>
            <a:pPr marL="0" indent="0">
              <a:buNone/>
            </a:pPr>
            <a:r>
              <a:rPr lang="en-US" dirty="0"/>
              <a:t>(assert (and (&gt;= t31 0) (&gt;= t32 (+ t31 2)) (&lt;= (+ t32 3) 8</a:t>
            </a:r>
            <a:r>
              <a:rPr lang="en-US" dirty="0" smtClean="0"/>
              <a:t>)))</a:t>
            </a:r>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grpSp>
        <p:nvGrpSpPr>
          <p:cNvPr id="7" name="Group 6"/>
          <p:cNvGrpSpPr/>
          <p:nvPr/>
        </p:nvGrpSpPr>
        <p:grpSpPr>
          <a:xfrm>
            <a:off x="3705846" y="1702791"/>
            <a:ext cx="5051785" cy="1469397"/>
            <a:chOff x="3705847" y="3956594"/>
            <a:chExt cx="5051785" cy="146939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459" t="40239" r="22712" b="51715"/>
            <a:stretch/>
          </p:blipFill>
          <p:spPr bwMode="auto">
            <a:xfrm>
              <a:off x="3705847" y="4313048"/>
              <a:ext cx="5051785" cy="111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21757" y="3956594"/>
              <a:ext cx="3429144" cy="369332"/>
            </a:xfrm>
            <a:prstGeom prst="rect">
              <a:avLst/>
            </a:prstGeom>
            <a:noFill/>
          </p:spPr>
          <p:txBody>
            <a:bodyPr wrap="none" rtlCol="0">
              <a:spAutoFit/>
            </a:bodyPr>
            <a:lstStyle/>
            <a:p>
              <a:r>
                <a:rPr lang="en-US" dirty="0" smtClean="0">
                  <a:solidFill>
                    <a:srgbClr val="7030A0"/>
                  </a:solidFill>
                </a:rPr>
                <a:t>Add the precedence constraints</a:t>
              </a:r>
            </a:p>
          </p:txBody>
        </p:sp>
      </p:grpSp>
    </p:spTree>
    <p:extLst>
      <p:ext uri="{BB962C8B-B14F-4D97-AF65-F5344CB8AC3E}">
        <p14:creationId xmlns:p14="http://schemas.microsoft.com/office/powerpoint/2010/main" val="737680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1929428" y="3898498"/>
            <a:ext cx="6830236" cy="2757678"/>
          </a:xfrm>
        </p:spPr>
        <p:txBody>
          <a:bodyPr/>
          <a:lstStyle/>
          <a:p>
            <a:pPr marL="0" indent="0">
              <a:buNone/>
            </a:pPr>
            <a:r>
              <a:rPr lang="fr-FR" dirty="0" smtClean="0"/>
              <a:t>(</a:t>
            </a:r>
            <a:r>
              <a:rPr lang="fr-FR" dirty="0" err="1"/>
              <a:t>assert</a:t>
            </a:r>
            <a:r>
              <a:rPr lang="fr-FR" dirty="0"/>
              <a:t> (or (&gt;= t11 (+ t21 3)) (&gt;= t21 (+ t11 2))))</a:t>
            </a:r>
          </a:p>
          <a:p>
            <a:pPr marL="0" indent="0">
              <a:buNone/>
            </a:pPr>
            <a:r>
              <a:rPr lang="fr-FR" dirty="0"/>
              <a:t>(</a:t>
            </a:r>
            <a:r>
              <a:rPr lang="fr-FR" dirty="0" err="1"/>
              <a:t>assert</a:t>
            </a:r>
            <a:r>
              <a:rPr lang="fr-FR" dirty="0"/>
              <a:t> (or (&gt;= t11 (+ t31 2)) (&gt;= t31 (+ t11 2))))</a:t>
            </a:r>
          </a:p>
          <a:p>
            <a:pPr marL="0" indent="0">
              <a:buNone/>
            </a:pPr>
            <a:r>
              <a:rPr lang="fr-FR" dirty="0"/>
              <a:t>(</a:t>
            </a:r>
            <a:r>
              <a:rPr lang="fr-FR" dirty="0" err="1"/>
              <a:t>assert</a:t>
            </a:r>
            <a:r>
              <a:rPr lang="fr-FR" dirty="0"/>
              <a:t> (or (&gt;= t21 (+ t31 2)) (&gt;= t31 (+ t21 3))))</a:t>
            </a:r>
          </a:p>
          <a:p>
            <a:pPr marL="0" indent="0">
              <a:buNone/>
            </a:pPr>
            <a:r>
              <a:rPr lang="fr-FR" dirty="0"/>
              <a:t>(</a:t>
            </a:r>
            <a:r>
              <a:rPr lang="fr-FR" dirty="0" err="1"/>
              <a:t>assert</a:t>
            </a:r>
            <a:r>
              <a:rPr lang="fr-FR" dirty="0"/>
              <a:t> (or (&gt;= t12 (+ t22 1)) (&gt;= t22 (+ t12 1))))</a:t>
            </a:r>
          </a:p>
          <a:p>
            <a:pPr marL="0" indent="0">
              <a:buNone/>
            </a:pPr>
            <a:r>
              <a:rPr lang="fr-FR" dirty="0"/>
              <a:t>(</a:t>
            </a:r>
            <a:r>
              <a:rPr lang="fr-FR" dirty="0" err="1"/>
              <a:t>assert</a:t>
            </a:r>
            <a:r>
              <a:rPr lang="fr-FR" dirty="0"/>
              <a:t> (or (&gt;= t12 (+ t32 3)) (&gt;= t32 (+ t12 1))))</a:t>
            </a:r>
          </a:p>
          <a:p>
            <a:pPr marL="0" indent="0">
              <a:buNone/>
            </a:pPr>
            <a:r>
              <a:rPr lang="fr-FR" dirty="0"/>
              <a:t>(</a:t>
            </a:r>
            <a:r>
              <a:rPr lang="fr-FR" dirty="0" err="1"/>
              <a:t>assert</a:t>
            </a:r>
            <a:r>
              <a:rPr lang="fr-FR" dirty="0"/>
              <a:t> (or (&gt;= t22 (+ t32 3)) (&gt;= t32 (+ t22 1</a:t>
            </a:r>
            <a:r>
              <a:rPr lang="fr-FR" dirty="0" smtClean="0"/>
              <a:t>))))</a:t>
            </a:r>
            <a:endParaRPr lang="fr-FR"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grpSp>
        <p:nvGrpSpPr>
          <p:cNvPr id="7" name="Group 6"/>
          <p:cNvGrpSpPr/>
          <p:nvPr/>
        </p:nvGrpSpPr>
        <p:grpSpPr>
          <a:xfrm>
            <a:off x="5036769" y="1638629"/>
            <a:ext cx="3578087" cy="2110616"/>
            <a:chOff x="4985057" y="1638629"/>
            <a:chExt cx="3578087" cy="2110616"/>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707" t="48114" r="24738" b="35239"/>
            <a:stretch/>
          </p:blipFill>
          <p:spPr bwMode="auto">
            <a:xfrm>
              <a:off x="4985057" y="2021982"/>
              <a:ext cx="3578087" cy="17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34000" y="1638629"/>
              <a:ext cx="3121367" cy="369332"/>
            </a:xfrm>
            <a:prstGeom prst="rect">
              <a:avLst/>
            </a:prstGeom>
          </p:spPr>
          <p:txBody>
            <a:bodyPr wrap="none">
              <a:spAutoFit/>
            </a:bodyPr>
            <a:lstStyle/>
            <a:p>
              <a:r>
                <a:rPr lang="en-US" dirty="0">
                  <a:solidFill>
                    <a:srgbClr val="7030A0"/>
                  </a:solidFill>
                </a:rPr>
                <a:t>Add the </a:t>
              </a:r>
              <a:r>
                <a:rPr lang="en-US" dirty="0" smtClean="0">
                  <a:solidFill>
                    <a:srgbClr val="7030A0"/>
                  </a:solidFill>
                </a:rPr>
                <a:t>resource constraints</a:t>
              </a:r>
              <a:endParaRPr lang="en-US" dirty="0">
                <a:solidFill>
                  <a:srgbClr val="7030A0"/>
                </a:solidFill>
              </a:endParaRPr>
            </a:p>
          </p:txBody>
        </p:sp>
      </p:grpSp>
    </p:spTree>
    <p:extLst>
      <p:ext uri="{BB962C8B-B14F-4D97-AF65-F5344CB8AC3E}">
        <p14:creationId xmlns:p14="http://schemas.microsoft.com/office/powerpoint/2010/main" val="138139237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F50A16-2F0A-48CD-98C8-4E4AE3627974}">
  <ds:schemaRefs>
    <ds:schemaRef ds:uri="http://purl.org/dc/elements/1.1/"/>
    <ds:schemaRef ds:uri="http://schemas.microsoft.com/office/2006/documentManagement/types"/>
    <ds:schemaRef ds:uri="http://purl.org/dc/terms/"/>
    <ds:schemaRef ds:uri="http://purl.org/dc/dcmitype/"/>
    <ds:schemaRef ds:uri="http://schemas.microsoft.com/office/2006/metadata/properties"/>
    <ds:schemaRef ds:uri="http://www.w3.org/XML/1998/namespace"/>
    <ds:schemaRef ds:uri="http://schemas.openxmlformats.org/package/2006/metadata/core-properties"/>
  </ds:schemaRefs>
</ds:datastoreItem>
</file>

<file path=customXml/itemProps2.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15251</TotalTime>
  <Words>2447</Words>
  <Application>Microsoft Office PowerPoint</Application>
  <PresentationFormat>On-screen Show (4:3)</PresentationFormat>
  <Paragraphs>755</Paragraphs>
  <Slides>50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MSR_PPT template_07_light</vt:lpstr>
      <vt:lpstr>Equation</vt:lpstr>
      <vt:lpstr>Decision Engines for Software Analysis using SMT Solvers - Using Z3,   - An example using Scheduling  - Core and User Theories PLDI 2010 - Toronto</vt:lpstr>
      <vt:lpstr>Job Shop Scheduling</vt:lpstr>
      <vt:lpstr>Job Shop Scheduling</vt:lpstr>
      <vt:lpstr>Job Shop Scheduling</vt:lpstr>
      <vt:lpstr>Job Shop Scheduling</vt:lpstr>
      <vt:lpstr>Job Shop in SMT2</vt:lpstr>
      <vt:lpstr>Job Shop in SMT2</vt:lpstr>
      <vt:lpstr>Job Shop in SMT2</vt:lpstr>
      <vt:lpstr>Job Shop in SMT2</vt:lpstr>
      <vt:lpstr>Job Shop in SMT2</vt:lpstr>
      <vt:lpstr>SMT2 Brief Sketch</vt:lpstr>
      <vt:lpstr>SMT2 Brief Sketch</vt:lpstr>
      <vt:lpstr>Job Shop in Z3’s C API</vt:lpstr>
      <vt:lpstr>Job Shop in Z3’s C API</vt:lpstr>
      <vt:lpstr>Job Shop in Z3’s C API</vt:lpstr>
      <vt:lpstr>Job Shop in Z3’s C API</vt:lpstr>
      <vt:lpstr>Job Shop from .NET</vt:lpstr>
      <vt:lpstr>Job Shop from .NET</vt:lpstr>
      <vt:lpstr>Job Shop from F# (quotations)</vt:lpstr>
      <vt:lpstr>Summary</vt:lpstr>
      <vt:lpstr>Inside Z3</vt:lpstr>
      <vt:lpstr>Theories – propositional logic</vt:lpstr>
      <vt:lpstr>Theories – Relations, Functions, Constants</vt:lpstr>
      <vt:lpstr>Theories - Arithmetic</vt:lpstr>
      <vt:lpstr>Theories – Bit-vectors</vt:lpstr>
      <vt:lpstr>Theories – Bit-vectors</vt:lpstr>
      <vt:lpstr>Theories – Data-types</vt:lpstr>
      <vt:lpstr>Theories – Arrays</vt:lpstr>
      <vt:lpstr>Theories – Arrays</vt:lpstr>
      <vt:lpstr>Theories – Arrays</vt:lpstr>
      <vt:lpstr>Quantifiers</vt:lpstr>
      <vt:lpstr>Quantifiers</vt:lpstr>
      <vt:lpstr>Quantifiers</vt:lpstr>
      <vt:lpstr>Quantifiers</vt:lpstr>
      <vt:lpstr>Quantifiers</vt:lpstr>
      <vt:lpstr>User-theories</vt:lpstr>
      <vt:lpstr>User-theories: Partial Orders</vt:lpstr>
      <vt:lpstr>User-theories: Partial Orders</vt:lpstr>
      <vt:lpstr>User-theories: Partial Orders</vt:lpstr>
      <vt:lpstr>User-theories: Partial Orders</vt:lpstr>
      <vt:lpstr>User-theories: Partial Orders</vt:lpstr>
      <vt:lpstr>User-theories: Partial Orders</vt:lpstr>
      <vt:lpstr>User-theories: Partial Orders</vt:lpstr>
      <vt:lpstr>User-theories: Partial Orders</vt:lpstr>
      <vt:lpstr>User-theories: Partial Orders</vt:lpstr>
      <vt:lpstr>User-theories: Partial Orders</vt:lpstr>
      <vt:lpstr>User-theories: Partial Orders</vt:lpstr>
      <vt:lpstr>User-theories: Summary</vt:lpstr>
      <vt:lpstr>Getting Answers from Z3</vt:lpstr>
      <vt:lpstr>Summary</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705</cp:revision>
  <dcterms:created xsi:type="dcterms:W3CDTF">2007-07-26T21:26:45Z</dcterms:created>
  <dcterms:modified xsi:type="dcterms:W3CDTF">2010-06-22T20:47:51Z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